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92" r:id="rId3"/>
    <p:sldId id="414" r:id="rId4"/>
    <p:sldId id="415" r:id="rId5"/>
    <p:sldId id="416" r:id="rId6"/>
    <p:sldId id="417" r:id="rId7"/>
    <p:sldId id="418" r:id="rId8"/>
    <p:sldId id="419" r:id="rId9"/>
    <p:sldId id="423" r:id="rId10"/>
    <p:sldId id="420" r:id="rId11"/>
    <p:sldId id="424" r:id="rId12"/>
    <p:sldId id="402" r:id="rId13"/>
    <p:sldId id="421" r:id="rId14"/>
    <p:sldId id="422" r:id="rId15"/>
    <p:sldId id="425" r:id="rId16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9B"/>
    <a:srgbClr val="059100"/>
    <a:srgbClr val="DDF6FF"/>
    <a:srgbClr val="C1EFFF"/>
    <a:srgbClr val="FFE79B"/>
    <a:srgbClr val="93D6FF"/>
    <a:srgbClr val="FFFFC1"/>
    <a:srgbClr val="FFFF9F"/>
    <a:srgbClr val="FFDFDD"/>
    <a:srgbClr val="FEB2A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84644" autoAdjust="0"/>
  </p:normalViewPr>
  <p:slideViewPr>
    <p:cSldViewPr>
      <p:cViewPr varScale="1">
        <p:scale>
          <a:sx n="91" d="100"/>
          <a:sy n="91" d="100"/>
        </p:scale>
        <p:origin x="-5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548EE4-3F2D-46B9-8B83-78D4957E1249}" type="datetimeFigureOut">
              <a:rPr lang="it-IT"/>
              <a:pPr>
                <a:defRPr/>
              </a:pPr>
              <a:t>02/03/2015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BA4920-71A1-49E7-8F06-91BB15F394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D7CA0E-9D05-4414-815B-0A65270D4B0C}" type="datetimeFigureOut">
              <a:rPr lang="it-IT"/>
              <a:pPr>
                <a:defRPr/>
              </a:pPr>
              <a:t>02/03/2015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A4C6E5F-0C56-4E29-9DDF-437B2943CB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C6E5F-0C56-4E29-9DDF-437B2943CB99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C6E5F-0C56-4E29-9DDF-437B2943CB99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gi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gi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gi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gi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gif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perti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378695"/>
          </a:xfrm>
          <a:prstGeom prst="flowChartInternal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>
            <a:normAutofit/>
          </a:bodyPr>
          <a:lstStyle>
            <a:lvl1pPr algn="l">
              <a:defRPr sz="3600" b="1">
                <a:solidFill>
                  <a:schemeClr val="bg2">
                    <a:lumMod val="75000"/>
                  </a:schemeClr>
                </a:solidFill>
                <a:effectLst/>
                <a:latin typeface="Trebuchet M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6228" y="4534520"/>
            <a:ext cx="6455320" cy="105792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6" name="Immagine 15" descr="diamanteAD_noscritt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762000" cy="466725"/>
          </a:xfrm>
          <a:prstGeom prst="rect">
            <a:avLst/>
          </a:prstGeom>
        </p:spPr>
      </p:pic>
      <p:pic>
        <p:nvPicPr>
          <p:cNvPr id="17" name="Immagine 16" descr="logoAD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5576" y="-603448"/>
            <a:ext cx="4423249" cy="2664296"/>
          </a:xfrm>
          <a:prstGeom prst="rect">
            <a:avLst/>
          </a:prstGeom>
        </p:spPr>
      </p:pic>
      <p:pic>
        <p:nvPicPr>
          <p:cNvPr id="18" name="Immagine 17" descr="almadiplomaLOGO_bianc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901896" y="1628800"/>
            <a:ext cx="4128924" cy="43204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A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600" y="908720"/>
            <a:ext cx="8940800" cy="5428580"/>
          </a:xfrm>
        </p:spPr>
        <p:txBody>
          <a:bodyPr/>
          <a:lstStyle>
            <a:lvl1pPr>
              <a:buFontTx/>
              <a:buBlip>
                <a:blip r:embed="rId2"/>
              </a:buBlip>
              <a:defRPr sz="2000"/>
            </a:lvl1pPr>
            <a:lvl2pPr>
              <a:buFontTx/>
              <a:buBlip>
                <a:blip r:embed="rId3"/>
              </a:buBlip>
              <a:defRPr sz="1800"/>
            </a:lvl2pPr>
            <a:lvl3pPr>
              <a:buFontTx/>
              <a:buBlip>
                <a:blip r:embed="rId4"/>
              </a:buBlip>
              <a:defRPr sz="1600"/>
            </a:lvl3pPr>
            <a:lvl4pPr>
              <a:buFontTx/>
              <a:buBlip>
                <a:blip r:embed="rId5"/>
              </a:buBlip>
              <a:defRPr sz="1400"/>
            </a:lvl4pPr>
            <a:lvl5pPr>
              <a:buFontTx/>
              <a:buBlip>
                <a:blip r:embed="rId6"/>
              </a:buBlip>
              <a:defRPr sz="12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8C6DB9F0-101E-40DE-9D6B-CABD62B7001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Segnaposto data 2"/>
          <p:cNvSpPr>
            <a:spLocks noGrp="1"/>
          </p:cNvSpPr>
          <p:nvPr>
            <p:ph type="dt" sz="half" idx="12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 sz="800" i="1"/>
            </a:lvl1pPr>
          </a:lstStyle>
          <a:p>
            <a:pPr>
              <a:defRPr/>
            </a:pPr>
            <a:r>
              <a:rPr lang="it-IT" dirty="0" smtClean="0">
                <a:solidFill>
                  <a:srgbClr val="000000">
                    <a:tint val="75000"/>
                  </a:srgbClr>
                </a:solidFill>
              </a:rPr>
              <a:t>Autore, data</a:t>
            </a:r>
          </a:p>
          <a:p>
            <a:pPr>
              <a:defRPr/>
            </a:pPr>
            <a:endParaRPr lang="it-IT" dirty="0"/>
          </a:p>
        </p:txBody>
      </p:sp>
      <p:pic>
        <p:nvPicPr>
          <p:cNvPr id="9" name="Immagine 8" descr="logoAD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  <p:pic>
        <p:nvPicPr>
          <p:cNvPr id="11" name="Immagine 10" descr="almaorientati_leone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8210500" y="116632"/>
            <a:ext cx="580529" cy="576064"/>
          </a:xfrm>
          <a:prstGeom prst="rect">
            <a:avLst/>
          </a:prstGeom>
        </p:spPr>
      </p:pic>
      <p:cxnSp>
        <p:nvCxnSpPr>
          <p:cNvPr id="18" name="Connettore 1 17"/>
          <p:cNvCxnSpPr/>
          <p:nvPr userDrawn="1"/>
        </p:nvCxnSpPr>
        <p:spPr>
          <a:xfrm flipV="1">
            <a:off x="7884368" y="0"/>
            <a:ext cx="0" cy="69269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rgbClr val="FFFFFF"/>
                </a:solidFill>
                <a:latin typeface="Trebuchet MS"/>
              </a:rPr>
              <a:t/>
            </a:r>
            <a:br>
              <a:rPr lang="it-IT" sz="2000" dirty="0">
                <a:solidFill>
                  <a:srgbClr val="FFFFFF"/>
                </a:solidFill>
                <a:latin typeface="Trebuchet MS"/>
              </a:rPr>
            </a:br>
            <a:endParaRPr lang="it-IT" sz="2000" u="sng" dirty="0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00601-EE7E-4944-BBA3-1E1351890D1F}" type="slidenum">
              <a:rPr lang="it-IT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egnaposto data 2"/>
          <p:cNvSpPr>
            <a:spLocks noGrp="1"/>
          </p:cNvSpPr>
          <p:nvPr>
            <p:ph type="dt" sz="half" idx="12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>
                <a:solidFill>
                  <a:srgbClr val="000000">
                    <a:tint val="75000"/>
                  </a:srgbClr>
                </a:solidFill>
              </a:rPr>
              <a:t>Autore, anno</a:t>
            </a:r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Immagine 9" descr="logoA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82768" cy="5428580"/>
          </a:xfrm>
        </p:spPr>
        <p:txBody>
          <a:bodyPr/>
          <a:lstStyle>
            <a:lvl1pPr>
              <a:buFontTx/>
              <a:buBlip>
                <a:blip r:embed="rId3"/>
              </a:buBlip>
              <a:defRPr sz="2000"/>
            </a:lvl1pPr>
            <a:lvl2pPr>
              <a:buFontTx/>
              <a:buBlip>
                <a:blip r:embed="rId4"/>
              </a:buBlip>
              <a:defRPr sz="1800"/>
            </a:lvl2pPr>
            <a:lvl3pPr>
              <a:buFontTx/>
              <a:buBlip>
                <a:blip r:embed="rId5"/>
              </a:buBlip>
              <a:defRPr sz="1600"/>
            </a:lvl3pPr>
            <a:lvl4pPr>
              <a:buFontTx/>
              <a:buBlip>
                <a:blip r:embed="rId6"/>
              </a:buBlip>
              <a:defRPr sz="1400"/>
            </a:lvl4pPr>
            <a:lvl5pPr>
              <a:buFontTx/>
              <a:buBlip>
                <a:blip r:embed="rId7"/>
              </a:buBlip>
              <a:defRPr sz="12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12" name="Immagine 11" descr="almaorientati_leone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8210500" y="116632"/>
            <a:ext cx="580529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ico senza com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rgbClr val="FFFFFF"/>
                </a:solidFill>
                <a:latin typeface="Trebuchet MS"/>
              </a:rPr>
              <a:t/>
            </a:r>
            <a:br>
              <a:rPr lang="it-IT" sz="2000" dirty="0">
                <a:solidFill>
                  <a:srgbClr val="FFFFFF"/>
                </a:solidFill>
                <a:latin typeface="Trebuchet MS"/>
              </a:rPr>
            </a:br>
            <a:endParaRPr lang="it-IT" sz="2000" u="sng" dirty="0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54031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data 2"/>
          <p:cNvSpPr>
            <a:spLocks noGrp="1"/>
          </p:cNvSpPr>
          <p:nvPr>
            <p:ph type="dt" sz="half" idx="11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 sz="800" i="1"/>
            </a:lvl1pPr>
          </a:lstStyle>
          <a:p>
            <a:pPr>
              <a:defRPr/>
            </a:pPr>
            <a:r>
              <a:rPr lang="it-IT" dirty="0" smtClean="0">
                <a:solidFill>
                  <a:srgbClr val="000000">
                    <a:tint val="75000"/>
                  </a:srgbClr>
                </a:solidFill>
              </a:rPr>
              <a:t>Autore, data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75A12187-104A-4083-9F61-4FD6E14131D8}" type="slidenum">
              <a:rPr lang="it-I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Immagine 9" descr="logoAD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  <p:pic>
        <p:nvPicPr>
          <p:cNvPr id="11" name="Immagine 10" descr="almaorientati_leone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210500" y="116632"/>
            <a:ext cx="580529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ico con com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rgbClr val="FFFFFF"/>
                </a:solidFill>
                <a:latin typeface="Trebuchet MS"/>
              </a:rPr>
              <a:t/>
            </a:r>
            <a:br>
              <a:rPr lang="it-IT" sz="2000" dirty="0">
                <a:solidFill>
                  <a:srgbClr val="FFFFFF"/>
                </a:solidFill>
                <a:latin typeface="Trebuchet MS"/>
              </a:rPr>
            </a:br>
            <a:endParaRPr lang="it-IT" sz="2000" u="sng" dirty="0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456498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2"/>
                </a:solidFill>
              </a:defRPr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9" name="Segnaposto data 2"/>
          <p:cNvSpPr>
            <a:spLocks noGrp="1"/>
          </p:cNvSpPr>
          <p:nvPr>
            <p:ph type="dt" sz="half" idx="11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>
                <a:solidFill>
                  <a:srgbClr val="000000">
                    <a:tint val="75000"/>
                  </a:srgbClr>
                </a:solidFill>
              </a:rPr>
              <a:t>Autore, data</a:t>
            </a:r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4D11-582E-499D-B39D-00CF68D1AB32}" type="slidenum">
              <a:rPr lang="it-IT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1" name="Immagine 10" descr="logoAD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1258888" y="5589588"/>
            <a:ext cx="7783512" cy="7191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>
                <a:solidFill>
                  <a:srgbClr val="066336"/>
                </a:solidFill>
              </a:rPr>
              <a:t>Inserisci testo</a:t>
            </a:r>
            <a:endParaRPr lang="it-IT" dirty="0">
              <a:solidFill>
                <a:srgbClr val="066336"/>
              </a:solidFill>
            </a:endParaRPr>
          </a:p>
        </p:txBody>
      </p:sp>
      <p:pic>
        <p:nvPicPr>
          <p:cNvPr id="13" name="Immagine 12" descr="almaorientati_leone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210500" y="116632"/>
            <a:ext cx="580529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ico a tutta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rgbClr val="FFFFFF"/>
                </a:solidFill>
                <a:latin typeface="Trebuchet MS"/>
              </a:rPr>
              <a:t/>
            </a:r>
            <a:br>
              <a:rPr lang="it-IT" sz="2000" dirty="0">
                <a:solidFill>
                  <a:srgbClr val="FFFFFF"/>
                </a:solidFill>
                <a:latin typeface="Trebuchet MS"/>
              </a:rPr>
            </a:br>
            <a:endParaRPr lang="it-IT" sz="2000" u="sng" dirty="0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101743" y="908720"/>
            <a:ext cx="8927957" cy="54158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D2B60A1D-5C5A-4F45-80C9-6B714326F91F}" type="slidenum">
              <a:rPr lang="it-I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egnaposto data 2"/>
          <p:cNvSpPr>
            <a:spLocks noGrp="1"/>
          </p:cNvSpPr>
          <p:nvPr>
            <p:ph type="dt" sz="half" idx="12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it-IT" smtClean="0">
                <a:solidFill>
                  <a:srgbClr val="000000">
                    <a:tint val="75000"/>
                  </a:srgbClr>
                </a:solidFill>
              </a:rPr>
              <a:t>Autore, anno</a:t>
            </a:r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Immagine 9" descr="logoAD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  <p:pic>
        <p:nvPicPr>
          <p:cNvPr id="11" name="Immagine 10" descr="almaorientati_leone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210500" y="116632"/>
            <a:ext cx="580529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127000" y="188640"/>
            <a:ext cx="8837488" cy="61206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2"/>
          <p:cNvSpPr>
            <a:spLocks noGrp="1"/>
          </p:cNvSpPr>
          <p:nvPr>
            <p:ph type="dt" sz="half" idx="11"/>
          </p:nvPr>
        </p:nvSpPr>
        <p:spPr>
          <a:xfrm>
            <a:off x="1079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>
                <a:solidFill>
                  <a:srgbClr val="000000">
                    <a:tint val="75000"/>
                  </a:srgbClr>
                </a:solidFill>
              </a:rPr>
              <a:t>Autore, data</a:t>
            </a:r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AF2B-5C32-4C11-86D0-8BD08E828515}" type="slidenum">
              <a:rPr lang="it-IT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Immagine 6" descr="almaorientati_leone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210500" y="116632"/>
            <a:ext cx="580529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madiploma GRAFI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0"/>
          </p:nvPr>
        </p:nvSpPr>
        <p:spPr>
          <a:xfrm>
            <a:off x="283483" y="5848808"/>
            <a:ext cx="8569325" cy="719138"/>
          </a:xfrm>
          <a:prstGeom prst="rect">
            <a:avLst/>
          </a:prstGeom>
          <a:solidFill>
            <a:srgbClr val="FFFF00">
              <a:alpha val="17000"/>
            </a:srgbClr>
          </a:solidFill>
          <a:ln w="12700" cap="rnd" cmpd="sng">
            <a:solidFill>
              <a:srgbClr val="006600"/>
            </a:solidFill>
          </a:ln>
        </p:spPr>
        <p:txBody>
          <a:bodyPr lIns="72000" tIns="36000" rIns="72000" bIns="36000"/>
          <a:lstStyle>
            <a:lvl1pPr marL="0" indent="0">
              <a:buFontTx/>
              <a:buNone/>
              <a:defRPr sz="1800" b="1">
                <a:solidFill>
                  <a:srgbClr val="006600"/>
                </a:solidFill>
                <a:latin typeface="+mn-lt"/>
              </a:defRPr>
            </a:lvl1pPr>
            <a:lvl2pPr>
              <a:buFontTx/>
              <a:buNone/>
              <a:defRPr sz="1800" b="1">
                <a:solidFill>
                  <a:srgbClr val="006600"/>
                </a:solidFill>
                <a:latin typeface="+mn-lt"/>
              </a:defRPr>
            </a:lvl2pPr>
            <a:lvl3pPr>
              <a:buFontTx/>
              <a:buNone/>
              <a:defRPr sz="1800" b="1">
                <a:solidFill>
                  <a:srgbClr val="006600"/>
                </a:solidFill>
                <a:latin typeface="+mn-lt"/>
              </a:defRPr>
            </a:lvl3pPr>
            <a:lvl4pPr>
              <a:buFontTx/>
              <a:buNone/>
              <a:defRPr sz="1800" b="1">
                <a:solidFill>
                  <a:srgbClr val="006600"/>
                </a:solidFill>
                <a:latin typeface="+mn-lt"/>
              </a:defRPr>
            </a:lvl4pPr>
            <a:lvl5pPr>
              <a:buFontTx/>
              <a:buNone/>
              <a:defRPr sz="1800" b="1">
                <a:solidFill>
                  <a:srgbClr val="006600"/>
                </a:solidFill>
                <a:latin typeface="+mn-lt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2771800" y="101749"/>
            <a:ext cx="6300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2" hasCustomPrompt="1"/>
          </p:nvPr>
        </p:nvSpPr>
        <p:spPr>
          <a:xfrm>
            <a:off x="7454016" y="6590007"/>
            <a:ext cx="158425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000" b="1" i="1" baseline="0">
                <a:solidFill>
                  <a:srgbClr val="006600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1000" b="1" i="1">
                <a:solidFill>
                  <a:srgbClr val="006600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000" b="1" i="1">
                <a:solidFill>
                  <a:srgbClr val="006600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1" i="1">
                <a:solidFill>
                  <a:srgbClr val="006600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00" b="1" i="1">
                <a:solidFill>
                  <a:srgbClr val="006600"/>
                </a:solidFill>
              </a:defRPr>
            </a:lvl5pPr>
          </a:lstStyle>
          <a:p>
            <a:pPr lvl="0"/>
            <a:r>
              <a:rPr lang="it-IT" dirty="0" err="1" smtClean="0"/>
              <a:t>ins</a:t>
            </a:r>
            <a:r>
              <a:rPr lang="it-IT" dirty="0" smtClean="0"/>
              <a:t> testo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600" y="908720"/>
            <a:ext cx="8940800" cy="5428580"/>
          </a:xfrm>
        </p:spPr>
        <p:txBody>
          <a:bodyPr/>
          <a:lstStyle>
            <a:lvl1pPr>
              <a:buFontTx/>
              <a:buBlip>
                <a:blip r:embed="rId2"/>
              </a:buBlip>
              <a:defRPr sz="2000"/>
            </a:lvl1pPr>
            <a:lvl2pPr>
              <a:buFontTx/>
              <a:buBlip>
                <a:blip r:embed="rId3"/>
              </a:buBlip>
              <a:defRPr sz="1800"/>
            </a:lvl2pPr>
            <a:lvl3pPr>
              <a:buFontTx/>
              <a:buBlip>
                <a:blip r:embed="rId4"/>
              </a:buBlip>
              <a:defRPr sz="1600"/>
            </a:lvl3pPr>
            <a:lvl4pPr>
              <a:buFontTx/>
              <a:buBlip>
                <a:blip r:embed="rId5"/>
              </a:buBlip>
              <a:defRPr sz="1400"/>
            </a:lvl4pPr>
            <a:lvl5pPr>
              <a:buFontTx/>
              <a:buBlip>
                <a:blip r:embed="rId6"/>
              </a:buBlip>
              <a:defRPr sz="12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DB9F0-101E-40DE-9D6B-CABD62B700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Segnaposto data 2"/>
          <p:cNvSpPr>
            <a:spLocks noGrp="1"/>
          </p:cNvSpPr>
          <p:nvPr>
            <p:ph type="dt" sz="half" idx="12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pic>
        <p:nvPicPr>
          <p:cNvPr id="9" name="Immagine 8" descr="logoAD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00601-EE7E-4944-BBA3-1E1351890D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Segnaposto data 2"/>
          <p:cNvSpPr>
            <a:spLocks noGrp="1"/>
          </p:cNvSpPr>
          <p:nvPr>
            <p:ph type="dt" sz="half" idx="12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pic>
        <p:nvPicPr>
          <p:cNvPr id="10" name="Immagine 9" descr="logoA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82768" cy="5428580"/>
          </a:xfrm>
        </p:spPr>
        <p:txBody>
          <a:bodyPr/>
          <a:lstStyle>
            <a:lvl1pPr>
              <a:buFontTx/>
              <a:buBlip>
                <a:blip r:embed="rId3"/>
              </a:buBlip>
              <a:defRPr sz="2000"/>
            </a:lvl1pPr>
            <a:lvl2pPr>
              <a:buFontTx/>
              <a:buBlip>
                <a:blip r:embed="rId4"/>
              </a:buBlip>
              <a:defRPr sz="1800"/>
            </a:lvl2pPr>
            <a:lvl3pPr>
              <a:buFontTx/>
              <a:buBlip>
                <a:blip r:embed="rId5"/>
              </a:buBlip>
              <a:defRPr sz="1600"/>
            </a:lvl3pPr>
            <a:lvl4pPr>
              <a:buFontTx/>
              <a:buBlip>
                <a:blip r:embed="rId6"/>
              </a:buBlip>
              <a:defRPr sz="1400"/>
            </a:lvl4pPr>
            <a:lvl5pPr>
              <a:buFontTx/>
              <a:buBlip>
                <a:blip r:embed="rId7"/>
              </a:buBlip>
              <a:defRPr sz="12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a tutta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101743" y="908720"/>
            <a:ext cx="8927957" cy="54158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0A1D-5C5A-4F45-80C9-6B714326F9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Segnaposto data 2"/>
          <p:cNvSpPr>
            <a:spLocks noGrp="1"/>
          </p:cNvSpPr>
          <p:nvPr>
            <p:ph type="dt" sz="half" idx="12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pic>
        <p:nvPicPr>
          <p:cNvPr id="10" name="Immagine 9" descr="logoAD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con com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Rettangolo arrotondato 4"/>
          <p:cNvSpPr/>
          <p:nvPr/>
        </p:nvSpPr>
        <p:spPr>
          <a:xfrm>
            <a:off x="1258888" y="5589588"/>
            <a:ext cx="7783512" cy="7191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>
                <a:solidFill>
                  <a:srgbClr val="066336"/>
                </a:solidFill>
              </a:rPr>
              <a:t>Inserisci testo</a:t>
            </a:r>
            <a:endParaRPr lang="it-IT" dirty="0">
              <a:solidFill>
                <a:srgbClr val="066336"/>
              </a:solidFill>
            </a:endParaRPr>
          </a:p>
        </p:txBody>
      </p:sp>
      <p:sp>
        <p:nvSpPr>
          <p:cNvPr id="6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456498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2"/>
                </a:solidFill>
              </a:defRPr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data 2"/>
          <p:cNvSpPr>
            <a:spLocks noGrp="1"/>
          </p:cNvSpPr>
          <p:nvPr>
            <p:ph type="dt" sz="half" idx="11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4D11-582E-499D-B39D-00CF68D1AB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11" name="Immagine 10" descr="logoAD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senza com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54031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data 2"/>
          <p:cNvSpPr>
            <a:spLocks noGrp="1"/>
          </p:cNvSpPr>
          <p:nvPr>
            <p:ph type="dt" sz="half" idx="11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12187-104A-4083-9F61-4FD6E14131D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pic>
        <p:nvPicPr>
          <p:cNvPr id="10" name="Immagine 9" descr="logoAD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127000" y="188640"/>
            <a:ext cx="8837488" cy="61206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data 2"/>
          <p:cNvSpPr>
            <a:spLocks noGrp="1"/>
          </p:cNvSpPr>
          <p:nvPr>
            <p:ph type="dt" sz="half" idx="11"/>
          </p:nvPr>
        </p:nvSpPr>
        <p:spPr>
          <a:xfrm>
            <a:off x="1079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AF2B-5C32-4C11-86D0-8BD08E8285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parato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378695"/>
          </a:xfrm>
          <a:prstGeom prst="flowChartInternal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>
            <a:normAutofit/>
          </a:bodyPr>
          <a:lstStyle>
            <a:lvl1pPr algn="l">
              <a:defRPr sz="3600" b="1">
                <a:solidFill>
                  <a:schemeClr val="bg2">
                    <a:lumMod val="75000"/>
                  </a:schemeClr>
                </a:solidFill>
                <a:effectLst/>
                <a:latin typeface="Trebuchet M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6228" y="4534520"/>
            <a:ext cx="6455320" cy="105792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5" name="Immagine 4" descr="almadiplomaLOGO_bianc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01896" y="1628800"/>
            <a:ext cx="4128924" cy="43204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ADAO-cov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378695"/>
          </a:xfrm>
          <a:prstGeom prst="flowChartInternal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>
            <a:normAutofit/>
          </a:bodyPr>
          <a:lstStyle>
            <a:lvl1pPr algn="l">
              <a:defRPr sz="3600" b="1">
                <a:solidFill>
                  <a:schemeClr val="bg2">
                    <a:lumMod val="75000"/>
                  </a:schemeClr>
                </a:solidFill>
                <a:effectLst/>
                <a:latin typeface="Trebuchet M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6228" y="4534520"/>
            <a:ext cx="6455320" cy="105792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i="1"/>
            </a:lvl1pPr>
          </a:lstStyle>
          <a:p>
            <a:pPr>
              <a:defRPr/>
            </a:pPr>
            <a:r>
              <a:rPr lang="it-IT" dirty="0" smtClean="0"/>
              <a:t>Autore, data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pic>
        <p:nvPicPr>
          <p:cNvPr id="16" name="Immagine 15" descr="diamanteAD_noscritt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762000" cy="466725"/>
          </a:xfrm>
          <a:prstGeom prst="rect">
            <a:avLst/>
          </a:prstGeom>
        </p:spPr>
      </p:pic>
      <p:pic>
        <p:nvPicPr>
          <p:cNvPr id="17" name="Immagine 16" descr="logoAD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5576" y="-603448"/>
            <a:ext cx="4423249" cy="2664296"/>
          </a:xfrm>
          <a:prstGeom prst="rect">
            <a:avLst/>
          </a:prstGeom>
        </p:spPr>
      </p:pic>
      <p:pic>
        <p:nvPicPr>
          <p:cNvPr id="18" name="Immagine 17" descr="almadiplomaLOGO_bianc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901896" y="1628800"/>
            <a:ext cx="4128924" cy="432048"/>
          </a:xfrm>
          <a:prstGeom prst="rect">
            <a:avLst/>
          </a:prstGeom>
        </p:spPr>
      </p:pic>
      <p:sp>
        <p:nvSpPr>
          <p:cNvPr id="19" name="CasellaDiTesto 18"/>
          <p:cNvSpPr txBox="1"/>
          <p:nvPr userDrawn="1"/>
        </p:nvSpPr>
        <p:spPr>
          <a:xfrm>
            <a:off x="6372200" y="1124744"/>
            <a:ext cx="2544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spc="300" dirty="0" err="1" smtClean="0"/>
              <a:t>A</a:t>
            </a:r>
            <a:r>
              <a:rPr lang="it-IT" sz="2000" b="1" spc="300" dirty="0" err="1" smtClean="0"/>
              <a:t>lma</a:t>
            </a:r>
            <a:r>
              <a:rPr lang="it-IT" sz="2800" b="1" spc="300" dirty="0" err="1" smtClean="0">
                <a:latin typeface="Rockwell" pitchFamily="18" charset="0"/>
                <a:cs typeface="Aharoni" pitchFamily="2" charset="-79"/>
              </a:rPr>
              <a:t>O</a:t>
            </a:r>
            <a:r>
              <a:rPr lang="it-IT" sz="2000" b="1" spc="300" dirty="0" err="1" smtClean="0"/>
              <a:t>rièntati</a:t>
            </a:r>
            <a:endParaRPr lang="it-IT" sz="2000" b="1" spc="300" dirty="0"/>
          </a:p>
        </p:txBody>
      </p:sp>
      <p:pic>
        <p:nvPicPr>
          <p:cNvPr id="15" name="Immagine 14" descr="almaorientati_leone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834236" y="1005111"/>
            <a:ext cx="580529" cy="57606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i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4" r:id="rId9"/>
    <p:sldLayoutId id="2147483681" r:id="rId10"/>
    <p:sldLayoutId id="2147483742" r:id="rId11"/>
    <p:sldLayoutId id="2147483757" r:id="rId12"/>
    <p:sldLayoutId id="2147483744" r:id="rId13"/>
    <p:sldLayoutId id="2147483698" r:id="rId14"/>
    <p:sldLayoutId id="2147483746" r:id="rId15"/>
    <p:sldLayoutId id="2147483758" r:id="rId1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8"/>
        </a:buBlip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2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21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22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o.scuole@almadiploma.i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200" smtClean="0"/>
              <a:t>Funzionalità della Piattaforma per l’intermediazione</a:t>
            </a:r>
            <a:endParaRPr lang="it-IT" sz="4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smtClean="0"/>
          </a:p>
          <a:p>
            <a:r>
              <a:rPr lang="it-IT" smtClean="0"/>
              <a:t>Simone Pescerelli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Diffondere e far conoscere la piattaforma per l’intermediazione alle aziende del territorio tramite:</a:t>
            </a:r>
          </a:p>
          <a:p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Mailing alle aziende con cui la scuola collabora per alternanza scuola-lavoro</a:t>
            </a:r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Articoli e notizie sui media locali</a:t>
            </a:r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Incontri di presentazione con le aziende del territorio</a:t>
            </a:r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Accordi con enti e associazioni del territorio (CNA, ASCOM, Confindustria, Camera di COMMERCIO) che facilitino la promozione della Piattaforma tra le aziende.</a:t>
            </a:r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None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diffondere la Piattaforma?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 descr="form per attivazione piattaform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692696"/>
            <a:ext cx="6840760" cy="6165304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Form</a:t>
            </a:r>
            <a:r>
              <a:rPr lang="it-IT" dirty="0" smtClean="0"/>
              <a:t> per attivazione piattaforma per l’intermediazione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egnaposto contenuto 11" descr="documentazio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81612" y="908050"/>
            <a:ext cx="5380775" cy="5429250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Dove trovare il materiale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/>
              <a:pPr>
                <a:defRPr/>
              </a:pPr>
              <a:t>12</a:t>
            </a:fld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000000">
                    <a:tint val="75000"/>
                  </a:srgbClr>
                </a:solidFill>
              </a:rPr>
              <a:t>Autore, data</a:t>
            </a:r>
          </a:p>
          <a:p>
            <a:pPr>
              <a:defRPr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2284" r="7351" b="531"/>
          <a:stretch>
            <a:fillRect/>
          </a:stretch>
        </p:blipFill>
        <p:spPr bwMode="auto">
          <a:xfrm>
            <a:off x="0" y="730796"/>
            <a:ext cx="7154763" cy="612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e 7"/>
          <p:cNvSpPr/>
          <p:nvPr/>
        </p:nvSpPr>
        <p:spPr>
          <a:xfrm>
            <a:off x="107504" y="6237312"/>
            <a:ext cx="100811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/>
          <p:cNvCxnSpPr>
            <a:stCxn id="8" idx="6"/>
          </p:cNvCxnSpPr>
          <p:nvPr/>
        </p:nvCxnSpPr>
        <p:spPr>
          <a:xfrm flipV="1">
            <a:off x="1115616" y="6309320"/>
            <a:ext cx="1512168" cy="360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documentazio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692696"/>
            <a:ext cx="6516216" cy="6165304"/>
          </a:xfrm>
          <a:prstGeom prst="rect">
            <a:avLst/>
          </a:prstGeom>
        </p:spPr>
      </p:pic>
      <p:sp>
        <p:nvSpPr>
          <p:cNvPr id="15" name="Rettangolo arrotondato 14"/>
          <p:cNvSpPr/>
          <p:nvPr/>
        </p:nvSpPr>
        <p:spPr>
          <a:xfrm>
            <a:off x="4644008" y="3573016"/>
            <a:ext cx="2592288" cy="792088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L’Associazione AlmaDiploma fornisce alle scuole associate lo strumento per fare Intermediazione, è poi compito ed interesse dell’istituto calarlo nella propria realtà e renderlo efficace ed utile per le aziende e per i propri diplomati.</a:t>
            </a:r>
          </a:p>
          <a:p>
            <a:pPr>
              <a:buNone/>
            </a:pPr>
            <a:endParaRPr lang="it-IT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it-IT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Lo Staff AlmaDiploma vi assiste per qualsiasi problematica e difficoltà di natura tecnica. Potete scriverci tramite mail a </a:t>
            </a:r>
            <a:r>
              <a:rPr lang="it-IT" dirty="0" smtClean="0">
                <a:hlinkClick r:id="rId2"/>
              </a:rPr>
              <a:t>supporto.scuole@almadiploma.it</a:t>
            </a:r>
            <a:r>
              <a:rPr lang="it-IT" dirty="0" smtClean="0"/>
              <a:t> oppure</a:t>
            </a:r>
          </a:p>
          <a:p>
            <a:endParaRPr lang="it-IT" dirty="0" smtClean="0"/>
          </a:p>
          <a:p>
            <a:r>
              <a:rPr lang="it-IT" dirty="0" smtClean="0"/>
              <a:t>Per qualsiasi esigenza potete contattare telefonicamente</a:t>
            </a:r>
          </a:p>
          <a:p>
            <a:endParaRPr lang="it-IT" dirty="0" smtClean="0"/>
          </a:p>
          <a:p>
            <a:r>
              <a:rPr lang="it-IT" smtClean="0"/>
              <a:t>Simone </a:t>
            </a:r>
            <a:r>
              <a:rPr lang="it-IT" dirty="0" err="1" smtClean="0"/>
              <a:t>Pescerelli</a:t>
            </a:r>
            <a:r>
              <a:rPr lang="it-IT" dirty="0" smtClean="0"/>
              <a:t> 051/6088956</a:t>
            </a:r>
          </a:p>
          <a:p>
            <a:endParaRPr lang="it-IT" dirty="0" smtClean="0"/>
          </a:p>
          <a:p>
            <a:r>
              <a:rPr lang="it-IT" dirty="0" smtClean="0"/>
              <a:t>Monica </a:t>
            </a:r>
            <a:r>
              <a:rPr lang="it-IT" dirty="0" err="1" smtClean="0"/>
              <a:t>Fichera</a:t>
            </a:r>
            <a:r>
              <a:rPr lang="it-IT" dirty="0" smtClean="0"/>
              <a:t> 051/6088966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mtClean="0"/>
              <a:t>Assistenza tecnica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smtClean="0"/>
          </a:p>
          <a:p>
            <a:pPr algn="ctr">
              <a:buNone/>
            </a:pPr>
            <a:endParaRPr lang="it-IT" smtClean="0"/>
          </a:p>
          <a:p>
            <a:pPr algn="ctr">
              <a:buNone/>
            </a:pPr>
            <a:endParaRPr lang="it-IT" smtClean="0"/>
          </a:p>
          <a:p>
            <a:pPr algn="ctr">
              <a:buNone/>
            </a:pPr>
            <a:endParaRPr lang="it-IT" smtClean="0"/>
          </a:p>
          <a:p>
            <a:pPr algn="ctr">
              <a:buNone/>
            </a:pPr>
            <a:r>
              <a:rPr lang="it-IT" sz="6000" smtClean="0">
                <a:latin typeface="Brush Script MT" pitchFamily="66" charset="0"/>
              </a:rPr>
              <a:t>Grazie </a:t>
            </a:r>
            <a:br>
              <a:rPr lang="it-IT" sz="6000" smtClean="0">
                <a:latin typeface="Brush Script MT" pitchFamily="66" charset="0"/>
              </a:rPr>
            </a:br>
            <a:r>
              <a:rPr lang="it-IT" sz="6000" smtClean="0">
                <a:latin typeface="Brush Script MT" pitchFamily="66" charset="0"/>
              </a:rPr>
              <a:t>per l’attenzione!</a:t>
            </a:r>
            <a:endParaRPr lang="it-IT" sz="6000" dirty="0">
              <a:latin typeface="Brush Script MT" pitchFamily="66" charset="0"/>
            </a:endParaRPr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>
                    <a:tint val="75000"/>
                  </a:srgbClr>
                </a:solidFill>
              </a:rPr>
              <a:t>Autore, data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2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Prerequisiti fondamentali necessari per attivare la Piattaforma per l’Intermediazione</a:t>
            </a:r>
          </a:p>
          <a:p>
            <a:pPr marL="0" indent="0">
              <a:buNone/>
            </a:pPr>
            <a:endParaRPr lang="it-IT" sz="2200" dirty="0" smtClean="0">
              <a:solidFill>
                <a:srgbClr val="00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it-IT" sz="2200" dirty="0" smtClean="0">
              <a:solidFill>
                <a:srgbClr val="00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200000"/>
              </a:lnSpc>
            </a:pPr>
            <a:r>
              <a:rPr lang="it-IT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Essere interessati a svolgere attività di intermediazione</a:t>
            </a:r>
          </a:p>
          <a:p>
            <a:pPr>
              <a:lnSpc>
                <a:spcPct val="200000"/>
              </a:lnSpc>
            </a:pPr>
            <a:endParaRPr lang="it-IT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200000"/>
              </a:lnSpc>
            </a:pPr>
            <a:r>
              <a:rPr lang="it-IT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Aver inviato al Ministero del Lavoro e delle Politiche Sociali la comunicazione di inizio attività per l’iscrizione all’Albo Informatico</a:t>
            </a:r>
          </a:p>
          <a:p>
            <a:pPr marL="0" indent="0">
              <a:buNone/>
            </a:pPr>
            <a:endParaRPr lang="it-IT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6600"/>
              </a:solidFill>
            </a:endParaRPr>
          </a:p>
          <a:p>
            <a:pPr lvl="1"/>
            <a:endParaRPr lang="it-IT" b="1" i="1" dirty="0">
              <a:solidFill>
                <a:srgbClr val="006600"/>
              </a:solidFill>
            </a:endParaRP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Piattaforma per l’Intermediazione</a:t>
            </a:r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it-IT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Aiutare i diplomati ad inserirsi nel mercato del lavoro</a:t>
            </a:r>
          </a:p>
          <a:p>
            <a:pPr lvl="0">
              <a:lnSpc>
                <a:spcPct val="200000"/>
              </a:lnSpc>
              <a:spcBef>
                <a:spcPts val="0"/>
              </a:spcBef>
            </a:pPr>
            <a:r>
              <a:rPr lang="it-IT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Pubblicare sul sito istituzionale i </a:t>
            </a:r>
            <a:r>
              <a:rPr lang="it-IT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curricula</a:t>
            </a:r>
            <a:r>
              <a:rPr lang="it-IT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dei diplomati e degli studenti dell’ultimo anno di corso (come richiesto dalla normativa)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t-IT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Inviare i </a:t>
            </a:r>
            <a:r>
              <a:rPr lang="it-IT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curricula</a:t>
            </a:r>
            <a:r>
              <a:rPr lang="it-IT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alla borsa nazionale del lavoro, attraverso il portale </a:t>
            </a:r>
            <a:r>
              <a:rPr lang="it-IT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Cliclavoro</a:t>
            </a:r>
            <a:endParaRPr lang="it-IT" sz="1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</a:pPr>
            <a:r>
              <a:rPr lang="it-IT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Assicurare alle aziende di poter consultare facilmente la banca dati dei </a:t>
            </a:r>
            <a:r>
              <a:rPr lang="it-IT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curricula</a:t>
            </a:r>
            <a:endParaRPr lang="it-IT" sz="1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</a:pPr>
            <a:r>
              <a:rPr lang="it-IT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Vincolare le aziende all’utilizzo dei dati esclusivamente con finalità di inserimento nel mercato del lavoro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it-IT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it-IT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6600"/>
              </a:solidFill>
            </a:endParaRPr>
          </a:p>
          <a:p>
            <a:pPr lvl="1"/>
            <a:endParaRPr lang="it-IT" b="1" i="1" dirty="0">
              <a:solidFill>
                <a:srgbClr val="006600"/>
              </a:solidFill>
            </a:endParaRP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Obiettivi della Piattaforma </a:t>
            </a:r>
            <a:endParaRPr lang="it-IT" sz="2800" dirty="0"/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/>
              <a:pPr>
                <a:defRPr/>
              </a:pPr>
              <a:t>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homepa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8244" y="908050"/>
            <a:ext cx="6307511" cy="5429250"/>
          </a:xfrm>
        </p:spPr>
      </p:pic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DIPLOMATI E STUDENTI DELL’ULTIMO ANNO </a:t>
            </a:r>
            <a:r>
              <a:rPr lang="it-IT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CORSO</a:t>
            </a:r>
          </a:p>
          <a:p>
            <a:endParaRPr lang="it-IT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AZIENDE</a:t>
            </a:r>
          </a:p>
          <a:p>
            <a:endParaRPr lang="it-IT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STAFF DELL’ISTITUTO</a:t>
            </a:r>
            <a:endParaRPr lang="it-IT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Utenti della piattaforma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Predisposizione e aggiornamento del </a:t>
            </a:r>
            <a:r>
              <a:rPr lang="it-IT" dirty="0" err="1" smtClean="0"/>
              <a:t>Curriculm</a:t>
            </a:r>
            <a:r>
              <a:rPr lang="it-IT" dirty="0" smtClean="0"/>
              <a:t> Vitae: ogni aggiornamento fatto sulla piattaforma viene automaticamente riportato sul CV AlmaDiploma e viceversa.</a:t>
            </a:r>
          </a:p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 err="1" smtClean="0"/>
              <a:t>Curriculm</a:t>
            </a:r>
            <a:r>
              <a:rPr lang="it-IT" dirty="0" smtClean="0"/>
              <a:t> Vitae è immediatamente disponibile, fin dal primo accesso alla sezione </a:t>
            </a:r>
            <a:r>
              <a:rPr lang="it-IT" dirty="0" err="1" smtClean="0"/>
              <a:t>MyAlmaDiploma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 err="1" smtClean="0"/>
              <a:t>CV</a:t>
            </a:r>
            <a:r>
              <a:rPr lang="it-IT" dirty="0" smtClean="0"/>
              <a:t> può essere utilizzato per effettuare attività didattiche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Le credenziali fornite agli studenti rimangono sempre valide. Suggerire agli studenti di </a:t>
            </a:r>
            <a:r>
              <a:rPr lang="it-IT" dirty="0" err="1" smtClean="0"/>
              <a:t>riaccedere</a:t>
            </a:r>
            <a:r>
              <a:rPr lang="it-IT" dirty="0" smtClean="0"/>
              <a:t> al </a:t>
            </a:r>
            <a:r>
              <a:rPr lang="it-IT" dirty="0" err="1" smtClean="0"/>
              <a:t>CV</a:t>
            </a:r>
            <a:r>
              <a:rPr lang="it-IT" dirty="0" smtClean="0"/>
              <a:t> anche dopo che si sono diplomati</a:t>
            </a:r>
          </a:p>
          <a:p>
            <a:endParaRPr lang="it-IT" dirty="0" smtClean="0"/>
          </a:p>
          <a:p>
            <a:r>
              <a:rPr lang="it-IT" dirty="0" smtClean="0"/>
              <a:t>Consigliare ai diplomati di tenere aggiornato il </a:t>
            </a:r>
            <a:r>
              <a:rPr lang="it-IT" dirty="0" err="1" smtClean="0"/>
              <a:t>CV</a:t>
            </a:r>
            <a:r>
              <a:rPr lang="it-IT" dirty="0" smtClean="0"/>
              <a:t> inserendo anche le proprie esperienze lavorative e di studio.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Funzioni per gli studenti e i diplomati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Registrazione alla piattaforma per l’Intermediazione (contratto d’uso)</a:t>
            </a:r>
          </a:p>
          <a:p>
            <a:endParaRPr lang="it-IT" dirty="0" smtClean="0"/>
          </a:p>
          <a:p>
            <a:r>
              <a:rPr lang="it-IT" dirty="0" smtClean="0"/>
              <a:t>Ricerca CV</a:t>
            </a:r>
          </a:p>
          <a:p>
            <a:endParaRPr lang="it-IT" dirty="0" smtClean="0"/>
          </a:p>
          <a:p>
            <a:r>
              <a:rPr lang="it-IT" dirty="0" smtClean="0"/>
              <a:t>Salvare le ricerche CV effettuate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Visualizzare tutte le ricerche CV effettuate e selezionare un determinato CV</a:t>
            </a:r>
          </a:p>
          <a:p>
            <a:endParaRPr lang="it-IT" dirty="0" smtClean="0"/>
          </a:p>
          <a:p>
            <a:r>
              <a:rPr lang="it-IT" dirty="0" smtClean="0"/>
              <a:t>Gestire i dati dell’azienda e del referente</a:t>
            </a:r>
          </a:p>
          <a:p>
            <a:endParaRPr lang="it-IT" dirty="0" smtClean="0"/>
          </a:p>
          <a:p>
            <a:r>
              <a:rPr lang="it-IT" dirty="0" smtClean="0"/>
              <a:t>Inserire annunci di lavoro (funzione opzionale disponibile solo se la scuola attiva la bacheca degli annunci di lavoro)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Funzioni per le aziende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Gestione delle aziende (accreditamento aziende registrate, assegnazione plafond, annunci di lavoro, gestione dati aziende) </a:t>
            </a:r>
          </a:p>
          <a:p>
            <a:endParaRPr lang="it-IT" dirty="0" smtClean="0"/>
          </a:p>
          <a:p>
            <a:r>
              <a:rPr lang="it-IT" dirty="0" smtClean="0"/>
              <a:t>Esportazione CV a ClicLavoro</a:t>
            </a:r>
          </a:p>
          <a:p>
            <a:endParaRPr lang="it-IT" dirty="0" smtClean="0"/>
          </a:p>
          <a:p>
            <a:r>
              <a:rPr lang="it-IT" dirty="0" smtClean="0"/>
              <a:t>Report CV salvati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Quadro riassuntivo (Aziende attive, </a:t>
            </a:r>
            <a:r>
              <a:rPr lang="it-IT" dirty="0" err="1" smtClean="0"/>
              <a:t>CV</a:t>
            </a:r>
            <a:r>
              <a:rPr lang="it-IT" dirty="0" smtClean="0"/>
              <a:t> scaricati, annunci di lavoro inseriti)</a:t>
            </a:r>
          </a:p>
          <a:p>
            <a:endParaRPr lang="it-IT" dirty="0" smtClean="0"/>
          </a:p>
          <a:p>
            <a:r>
              <a:rPr lang="it-IT" dirty="0" smtClean="0"/>
              <a:t>Estrazione indirizzi mail diplomati per invio mailing di comunicazione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Funzioni per lo Staff dell’Istituto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 descr="mail di registrazio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144000" cy="6048672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out_nuovo_modello4">
  <a:themeElements>
    <a:clrScheme name="Personalizzato 1">
      <a:dk1>
        <a:srgbClr val="000000"/>
      </a:dk1>
      <a:lt1>
        <a:srgbClr val="FFFFFF"/>
      </a:lt1>
      <a:dk2>
        <a:srgbClr val="066336"/>
      </a:dk2>
      <a:lt2>
        <a:srgbClr val="FFB70B"/>
      </a:lt2>
      <a:accent1>
        <a:srgbClr val="099B55"/>
      </a:accent1>
      <a:accent2>
        <a:srgbClr val="FFF799"/>
      </a:accent2>
      <a:accent3>
        <a:srgbClr val="1E8445"/>
      </a:accent3>
      <a:accent4>
        <a:srgbClr val="FFEB00"/>
      </a:accent4>
      <a:accent5>
        <a:srgbClr val="B5039C"/>
      </a:accent5>
      <a:accent6>
        <a:srgbClr val="92D050"/>
      </a:accent6>
      <a:hlink>
        <a:srgbClr val="33CC33"/>
      </a:hlink>
      <a:folHlink>
        <a:srgbClr val="A116E0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10013</TotalTime>
  <Words>511</Words>
  <Application>Microsoft Office PowerPoint</Application>
  <PresentationFormat>Presentazione su schermo (4:3)</PresentationFormat>
  <Paragraphs>112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layout_nuovo_modello4</vt:lpstr>
      <vt:lpstr>Funzionalità della Piattaforma per l’intermediazione</vt:lpstr>
      <vt:lpstr>Piattaforma per l’Intermediazione</vt:lpstr>
      <vt:lpstr>Obiettivi della Piattaforma </vt:lpstr>
      <vt:lpstr>Diapositiva 4</vt:lpstr>
      <vt:lpstr>Utenti della piattaforma</vt:lpstr>
      <vt:lpstr>Funzioni per gli studenti e i diplomati</vt:lpstr>
      <vt:lpstr>Funzioni per le aziende</vt:lpstr>
      <vt:lpstr>Funzioni per lo Staff dell’Istituto</vt:lpstr>
      <vt:lpstr>Diapositiva 9</vt:lpstr>
      <vt:lpstr>Come diffondere la Piattaforma?</vt:lpstr>
      <vt:lpstr>Form per attivazione piattaforma per l’intermediazione</vt:lpstr>
      <vt:lpstr>Dove trovare il materiale </vt:lpstr>
      <vt:lpstr>Diapositiva 13</vt:lpstr>
      <vt:lpstr>Assistenza tecnica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pagliacci</dc:creator>
  <cp:lastModifiedBy>pescerelli</cp:lastModifiedBy>
  <cp:revision>1938</cp:revision>
  <dcterms:created xsi:type="dcterms:W3CDTF">2012-08-08T09:45:54Z</dcterms:created>
  <dcterms:modified xsi:type="dcterms:W3CDTF">2015-03-02T17:45:20Z</dcterms:modified>
</cp:coreProperties>
</file>