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2" r:id="rId3"/>
    <p:sldId id="402" r:id="rId4"/>
    <p:sldId id="401" r:id="rId5"/>
    <p:sldId id="399" r:id="rId6"/>
    <p:sldId id="414" r:id="rId7"/>
    <p:sldId id="403" r:id="rId8"/>
    <p:sldId id="404" r:id="rId9"/>
    <p:sldId id="415" r:id="rId10"/>
    <p:sldId id="405" r:id="rId11"/>
    <p:sldId id="416" r:id="rId12"/>
    <p:sldId id="406" r:id="rId13"/>
    <p:sldId id="417" r:id="rId14"/>
    <p:sldId id="407" r:id="rId15"/>
    <p:sldId id="418" r:id="rId16"/>
    <p:sldId id="408" r:id="rId17"/>
    <p:sldId id="413" r:id="rId18"/>
    <p:sldId id="420" r:id="rId19"/>
    <p:sldId id="409" r:id="rId20"/>
    <p:sldId id="421" r:id="rId21"/>
    <p:sldId id="410" r:id="rId22"/>
    <p:sldId id="411" r:id="rId23"/>
    <p:sldId id="419" r:id="rId24"/>
    <p:sldId id="412" r:id="rId25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9100"/>
    <a:srgbClr val="FF9B9B"/>
    <a:srgbClr val="DDF6FF"/>
    <a:srgbClr val="C1EFFF"/>
    <a:srgbClr val="FFE79B"/>
    <a:srgbClr val="93D6FF"/>
    <a:srgbClr val="FFFFC1"/>
    <a:srgbClr val="FFFF9F"/>
    <a:srgbClr val="FFDFDD"/>
    <a:srgbClr val="FEB2A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84644" autoAdjust="0"/>
  </p:normalViewPr>
  <p:slideViewPr>
    <p:cSldViewPr>
      <p:cViewPr varScale="1">
        <p:scale>
          <a:sx n="86" d="100"/>
          <a:sy n="86" d="100"/>
        </p:scale>
        <p:origin x="-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548EE4-3F2D-46B9-8B83-78D4957E1249}" type="datetimeFigureOut">
              <a:rPr lang="it-IT"/>
              <a:pPr>
                <a:defRPr/>
              </a:pPr>
              <a:t>02/03/2015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BA4920-71A1-49E7-8F06-91BB15F394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D7CA0E-9D05-4414-815B-0A65270D4B0C}" type="datetimeFigureOut">
              <a:rPr lang="it-IT"/>
              <a:pPr>
                <a:defRPr/>
              </a:pPr>
              <a:t>02/03/2015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4C6E5F-0C56-4E29-9DDF-437B2943CB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6E5F-0C56-4E29-9DDF-437B2943CB99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Comunicazione alle segreterie in caso di</a:t>
            </a:r>
            <a:r>
              <a:rPr lang="it-IT" baseline="0" dirty="0" smtClean="0"/>
              <a:t> dati errati e successiva comunicazione a servizio.studenti@almadiploma.it</a:t>
            </a:r>
          </a:p>
          <a:p>
            <a:r>
              <a:rPr lang="it-IT" baseline="0" dirty="0" smtClean="0"/>
              <a:t>Importanza della correttezza del numero di telefono e dell’e-mail per le indagini post diploma.</a:t>
            </a:r>
          </a:p>
          <a:p>
            <a:r>
              <a:rPr lang="it-IT" baseline="0" dirty="0" smtClean="0"/>
              <a:t>Se non si accetta la privacy i dati non saranno inseriti in banca dati. E’ possibile fare la modifica fino alla pubblicazione dei voti di diploma dopo di che si deve mandare una comunicazione scritta a servizio.studenti@almadiploma.it per avere il proprio cv pubblicato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6E5F-0C56-4E29-9DDF-437B2943CB99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6E5F-0C56-4E29-9DDF-437B2943CB99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Capacità e competenze sociali</a:t>
            </a:r>
          </a:p>
          <a:p>
            <a:r>
              <a:rPr lang="it-IT" dirty="0" smtClean="0"/>
              <a:t> capacità di vivere e lavorare in gruppo, essendo in grado di comunicare e di </a:t>
            </a:r>
          </a:p>
          <a:p>
            <a:r>
              <a:rPr lang="it-IT" dirty="0" smtClean="0"/>
              <a:t>comprendere / adattarsi a situazioni nuove. </a:t>
            </a:r>
          </a:p>
          <a:p>
            <a:r>
              <a:rPr lang="it-IT" dirty="0" smtClean="0"/>
              <a:t>Capacità e competenze organizzative</a:t>
            </a:r>
          </a:p>
          <a:p>
            <a:r>
              <a:rPr lang="it-IT" dirty="0" smtClean="0"/>
              <a:t>capacità di progettare attività, guidare / coordinare altre persone, diagnosticare e fronteggiare situazioni problematiche.</a:t>
            </a:r>
          </a:p>
          <a:p>
            <a:r>
              <a:rPr lang="it-IT" dirty="0" smtClean="0"/>
              <a:t>Capacità e competenze tecniche</a:t>
            </a:r>
          </a:p>
          <a:p>
            <a:r>
              <a:rPr lang="it-IT" dirty="0" smtClean="0"/>
              <a:t> capacità e conoscenze circa l’uso di macchinari e attrezzature (non informatiche) o relative ad ambiti /settori professionali specifici. </a:t>
            </a:r>
          </a:p>
          <a:p>
            <a:r>
              <a:rPr lang="it-IT" dirty="0" smtClean="0"/>
              <a:t>Capacità e competenze artistiche</a:t>
            </a:r>
          </a:p>
          <a:p>
            <a:r>
              <a:rPr lang="it-IT" dirty="0" smtClean="0"/>
              <a:t>capacità e conoscenze in ambito musicale, letterario, arti visive e plastiche, ecc. che possono costituire punti di forza per la candidatura.</a:t>
            </a:r>
          </a:p>
          <a:p>
            <a:r>
              <a:rPr lang="it-IT" dirty="0" smtClean="0"/>
              <a:t>Altre capacità e competenze</a:t>
            </a:r>
          </a:p>
          <a:p>
            <a:r>
              <a:rPr lang="it-IT" dirty="0" smtClean="0"/>
              <a:t>Capacità di altra natura, non citate altrove che possono costituire punti di forza per la candidatura.</a:t>
            </a:r>
          </a:p>
          <a:p>
            <a:r>
              <a:rPr lang="it-IT" dirty="0" smtClean="0"/>
              <a:t>Ulteriori informazioni </a:t>
            </a:r>
          </a:p>
          <a:p>
            <a:r>
              <a:rPr lang="it-IT" dirty="0" smtClean="0"/>
              <a:t>Presentazione personale, hobby, referenze, premi e altre informazioni utili per sostenere la propria candidatura: pubblicazioni, appartenenza a organizzazioni professionali, </a:t>
            </a:r>
          </a:p>
          <a:p>
            <a:r>
              <a:rPr lang="it-IT" dirty="0" smtClean="0"/>
              <a:t>stato civile, tipo di patente posseduta</a:t>
            </a:r>
          </a:p>
          <a:p>
            <a:r>
              <a:rPr lang="it-IT" dirty="0" smtClean="0"/>
              <a:t>Allegati</a:t>
            </a:r>
          </a:p>
          <a:p>
            <a:r>
              <a:rPr lang="it-IT" dirty="0" smtClean="0"/>
              <a:t>Si può elencare la documentazione che si intende allegare al curriculum: diplomi, certificati, attestati, pubblicazioni e ricerche, ecc.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6E5F-0C56-4E29-9DDF-437B2943CB99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Capacità e competenze sociali</a:t>
            </a:r>
          </a:p>
          <a:p>
            <a:r>
              <a:rPr lang="it-IT" dirty="0" smtClean="0"/>
              <a:t> capacità di vivere e lavorare in gruppo, essendo in grado di comunicare e di </a:t>
            </a:r>
          </a:p>
          <a:p>
            <a:r>
              <a:rPr lang="it-IT" dirty="0" smtClean="0"/>
              <a:t>comprendere / adattarsi a situazioni nuove. </a:t>
            </a:r>
          </a:p>
          <a:p>
            <a:r>
              <a:rPr lang="it-IT" dirty="0" smtClean="0"/>
              <a:t>Capacità e competenze organizzative</a:t>
            </a:r>
          </a:p>
          <a:p>
            <a:r>
              <a:rPr lang="it-IT" dirty="0" smtClean="0"/>
              <a:t>capacità di progettare attività, guidare / coordinare altre persone, diagnosticare e fronteggiare situazioni problematiche.</a:t>
            </a:r>
          </a:p>
          <a:p>
            <a:r>
              <a:rPr lang="it-IT" dirty="0" smtClean="0"/>
              <a:t>Capacità e competenze tecniche</a:t>
            </a:r>
          </a:p>
          <a:p>
            <a:r>
              <a:rPr lang="it-IT" dirty="0" smtClean="0"/>
              <a:t> capacità e conoscenze circa l’uso di macchinari e attrezzature (non informatiche) o relative ad ambiti /settori professionali specifici. </a:t>
            </a:r>
          </a:p>
          <a:p>
            <a:r>
              <a:rPr lang="it-IT" dirty="0" smtClean="0"/>
              <a:t>Capacità e competenze artistiche</a:t>
            </a:r>
          </a:p>
          <a:p>
            <a:r>
              <a:rPr lang="it-IT" dirty="0" smtClean="0"/>
              <a:t>capacità e conoscenze in ambito musicale, letterario, arti visive e plastiche, ecc. che possono costituire punti di forza per la candidatura.</a:t>
            </a:r>
          </a:p>
          <a:p>
            <a:r>
              <a:rPr lang="it-IT" dirty="0" smtClean="0"/>
              <a:t>Altre capacità e competenze</a:t>
            </a:r>
          </a:p>
          <a:p>
            <a:r>
              <a:rPr lang="it-IT" dirty="0" smtClean="0"/>
              <a:t>Capacità di altra natura, non citate altrove che possono costituire punti di forza per la candidatura.</a:t>
            </a:r>
          </a:p>
          <a:p>
            <a:r>
              <a:rPr lang="it-IT" dirty="0" smtClean="0"/>
              <a:t>Ulteriori informazioni </a:t>
            </a:r>
          </a:p>
          <a:p>
            <a:r>
              <a:rPr lang="it-IT" dirty="0" smtClean="0"/>
              <a:t>Presentazione personale, hobby, referenze, premi e altre informazioni utili per sostenere la propria candidatura: pubblicazioni, appartenenza a organizzazioni professionali, </a:t>
            </a:r>
          </a:p>
          <a:p>
            <a:r>
              <a:rPr lang="it-IT" dirty="0" smtClean="0"/>
              <a:t>stato civile, tipo di patente posseduta</a:t>
            </a:r>
          </a:p>
          <a:p>
            <a:r>
              <a:rPr lang="it-IT" dirty="0" smtClean="0"/>
              <a:t>Allegati</a:t>
            </a:r>
          </a:p>
          <a:p>
            <a:r>
              <a:rPr lang="it-IT" dirty="0" smtClean="0"/>
              <a:t>Si può elencare la documentazione che si intende allegare al curriculum: diplomi, certificati, attestati, pubblicazioni e ricerche, ecc.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6E5F-0C56-4E29-9DDF-437B2943CB99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Importanza della gestione della piattaforma per aumentare le offerte di lavoro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C6E5F-0C56-4E29-9DDF-437B2943CB99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gif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pertin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8695"/>
          </a:xfrm>
          <a:prstGeom prst="flowChartInternal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6228" y="4534520"/>
            <a:ext cx="6455320" cy="105792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Autore, data</a:t>
            </a:r>
            <a:endParaRPr lang="it-IT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83F2C1-00D6-4677-AB52-2D34725C492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16" name="Immagine 15" descr="diamanteAD_noscrit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62000" cy="466725"/>
          </a:xfrm>
          <a:prstGeom prst="rect">
            <a:avLst/>
          </a:prstGeom>
        </p:spPr>
      </p:pic>
      <p:pic>
        <p:nvPicPr>
          <p:cNvPr id="17" name="Immagine 16" descr="logo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-603448"/>
            <a:ext cx="4423249" cy="2664296"/>
          </a:xfrm>
          <a:prstGeom prst="rect">
            <a:avLst/>
          </a:prstGeom>
        </p:spPr>
      </p:pic>
      <p:pic>
        <p:nvPicPr>
          <p:cNvPr id="18" name="Immagine 17" descr="almadiplomaLOGO_bi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1896" y="1628800"/>
            <a:ext cx="4128924" cy="432048"/>
          </a:xfrm>
          <a:prstGeom prst="rect">
            <a:avLst/>
          </a:prstGeom>
        </p:spPr>
      </p:pic>
      <p:pic>
        <p:nvPicPr>
          <p:cNvPr id="10" name="Immagine 9" descr="diamanteAD_noscritt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62000" cy="466725"/>
          </a:xfrm>
          <a:prstGeom prst="rect">
            <a:avLst/>
          </a:prstGeom>
        </p:spPr>
      </p:pic>
      <p:pic>
        <p:nvPicPr>
          <p:cNvPr id="11" name="Immagine 10" descr="logoAD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-603448"/>
            <a:ext cx="4423249" cy="2664296"/>
          </a:xfrm>
          <a:prstGeom prst="rect">
            <a:avLst/>
          </a:prstGeom>
        </p:spPr>
      </p:pic>
      <p:pic>
        <p:nvPicPr>
          <p:cNvPr id="15" name="Immagine 14" descr="almadiplomaLOGO_bianc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01896" y="1628800"/>
            <a:ext cx="4128924" cy="43204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600" y="908720"/>
            <a:ext cx="8940800" cy="5428580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600"/>
            </a:lvl3pPr>
            <a:lvl4pPr>
              <a:buFontTx/>
              <a:buBlip>
                <a:blip r:embed="rId5"/>
              </a:buBlip>
              <a:defRPr sz="1400"/>
            </a:lvl4pPr>
            <a:lvl5pPr>
              <a:buFontTx/>
              <a:buBlip>
                <a:blip r:embed="rId6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8C6DB9F0-101E-40DE-9D6B-CABD62B7001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 sz="800" i="1"/>
            </a:lvl1pPr>
          </a:lstStyle>
          <a:p>
            <a:pPr>
              <a:defRPr/>
            </a:pPr>
            <a:r>
              <a:rPr lang="it-IT" smtClean="0">
                <a:solidFill>
                  <a:srgbClr val="000000">
                    <a:tint val="75000"/>
                  </a:srgbClr>
                </a:solidFill>
              </a:rPr>
              <a:t>Autore, data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9" name="Immagine 8" descr="logo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1" name="Immagine 10" descr="almaorientati_leon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  <p:cxnSp>
        <p:nvCxnSpPr>
          <p:cNvPr id="18" name="Connettore 1 17"/>
          <p:cNvCxnSpPr/>
          <p:nvPr/>
        </p:nvCxnSpPr>
        <p:spPr>
          <a:xfrm flipV="1">
            <a:off x="7884368" y="0"/>
            <a:ext cx="0" cy="69269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 descr="logoAD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2" name="Immagine 11" descr="almaorientati_leone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  <p:cxnSp>
        <p:nvCxnSpPr>
          <p:cNvPr id="14" name="Connettore 1 13"/>
          <p:cNvCxnSpPr/>
          <p:nvPr userDrawn="1"/>
        </p:nvCxnSpPr>
        <p:spPr>
          <a:xfrm flipV="1">
            <a:off x="7884368" y="0"/>
            <a:ext cx="0" cy="69269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Trebuchet MS"/>
              </a:rPr>
              <a:t/>
            </a:r>
            <a:br>
              <a:rPr lang="it-IT" sz="2000" dirty="0">
                <a:solidFill>
                  <a:srgbClr val="FFFFFF"/>
                </a:solidFill>
                <a:latin typeface="Trebuchet MS"/>
              </a:rPr>
            </a:br>
            <a:endParaRPr lang="it-IT" sz="2000" u="sng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0601-EE7E-4944-BBA3-1E1351890D1F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>
                    <a:tint val="75000"/>
                  </a:srgbClr>
                </a:solidFill>
              </a:rPr>
              <a:t>Autore, anno</a:t>
            </a:r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Immagine 9" descr="log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82768" cy="542858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/>
            </a:lvl1pPr>
            <a:lvl2pPr>
              <a:buFontTx/>
              <a:buBlip>
                <a:blip r:embed="rId4"/>
              </a:buBlip>
              <a:defRPr sz="1800"/>
            </a:lvl2pPr>
            <a:lvl3pPr>
              <a:buFontTx/>
              <a:buBlip>
                <a:blip r:embed="rId5"/>
              </a:buBlip>
              <a:defRPr sz="1600"/>
            </a:lvl3pPr>
            <a:lvl4pPr>
              <a:buFontTx/>
              <a:buBlip>
                <a:blip r:embed="rId6"/>
              </a:buBlip>
              <a:defRPr sz="1400"/>
            </a:lvl4pPr>
            <a:lvl5pPr>
              <a:buFontTx/>
              <a:buBlip>
                <a:blip r:embed="rId7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pic>
        <p:nvPicPr>
          <p:cNvPr id="12" name="Immagine 11" descr="almaorientati_leon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  <p:pic>
        <p:nvPicPr>
          <p:cNvPr id="13" name="Immagine 12" descr="logoA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5" name="Immagine 14" descr="almaorientati_leone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co senza com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Trebuchet MS"/>
              </a:rPr>
              <a:t/>
            </a:r>
            <a:br>
              <a:rPr lang="it-IT" sz="2000" dirty="0">
                <a:solidFill>
                  <a:srgbClr val="FFFFFF"/>
                </a:solidFill>
                <a:latin typeface="Trebuchet MS"/>
              </a:rPr>
            </a:br>
            <a:endParaRPr lang="it-IT" sz="2000" u="sng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44668" cy="54031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1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 sz="800" i="1"/>
            </a:lvl1pPr>
          </a:lstStyle>
          <a:p>
            <a:pPr>
              <a:defRPr/>
            </a:pPr>
            <a:r>
              <a:rPr lang="it-IT" smtClean="0">
                <a:solidFill>
                  <a:srgbClr val="000000">
                    <a:tint val="75000"/>
                  </a:srgbClr>
                </a:solidFill>
              </a:rPr>
              <a:t>Autore, data</a:t>
            </a:r>
            <a:endParaRPr lang="it-IT" dirty="0" smtClean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5A12187-104A-4083-9F61-4FD6E14131D8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Immagine 9" descr="log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1" name="Immagine 10" descr="almaorientati_leo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  <p:pic>
        <p:nvPicPr>
          <p:cNvPr id="13" name="Immagine 12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4" name="Immagine 13" descr="almaorientati_leone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co con com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Trebuchet MS"/>
              </a:rPr>
              <a:t/>
            </a:r>
            <a:br>
              <a:rPr lang="it-IT" sz="2000" dirty="0">
                <a:solidFill>
                  <a:srgbClr val="FFFFFF"/>
                </a:solidFill>
                <a:latin typeface="Trebuchet MS"/>
              </a:rPr>
            </a:br>
            <a:endParaRPr lang="it-IT" sz="2000" u="sng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44668" cy="456498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2"/>
                </a:solidFill>
              </a:defRPr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1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>
                    <a:tint val="75000"/>
                  </a:srgbClr>
                </a:solidFill>
              </a:rPr>
              <a:t>Autore, data</a:t>
            </a:r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4D11-582E-499D-B39D-00CF68D1AB32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Immagine 10" descr="log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1258888" y="5589588"/>
            <a:ext cx="7783512" cy="719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066336"/>
                </a:solidFill>
              </a:rPr>
              <a:t>Inserisci testo</a:t>
            </a:r>
            <a:endParaRPr lang="it-IT" dirty="0">
              <a:solidFill>
                <a:srgbClr val="066336"/>
              </a:solidFill>
            </a:endParaRPr>
          </a:p>
        </p:txBody>
      </p:sp>
      <p:pic>
        <p:nvPicPr>
          <p:cNvPr id="13" name="Immagine 12" descr="almaorientati_leo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  <p:pic>
        <p:nvPicPr>
          <p:cNvPr id="15" name="Immagine 14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6" name="Immagine 15" descr="almaorientati_leone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fico a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Trebuchet MS"/>
              </a:rPr>
              <a:t/>
            </a:r>
            <a:br>
              <a:rPr lang="it-IT" sz="2000" dirty="0">
                <a:solidFill>
                  <a:srgbClr val="FFFFFF"/>
                </a:solidFill>
                <a:latin typeface="Trebuchet MS"/>
              </a:rPr>
            </a:br>
            <a:endParaRPr lang="it-IT" sz="2000" u="sng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01743" y="908720"/>
            <a:ext cx="8927957" cy="54158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2B60A1D-5C5A-4F45-80C9-6B714326F91F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 sz="800" i="1">
                <a:latin typeface="+mn-lt"/>
              </a:defRPr>
            </a:lvl1pPr>
          </a:lstStyle>
          <a:p>
            <a:pPr>
              <a:defRPr/>
            </a:pPr>
            <a:r>
              <a:rPr lang="it-IT" smtClean="0">
                <a:solidFill>
                  <a:srgbClr val="000000">
                    <a:tint val="75000"/>
                  </a:srgbClr>
                </a:solidFill>
              </a:rPr>
              <a:t>Autore, anno</a:t>
            </a:r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Immagine 9" descr="log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1" name="Immagine 10" descr="almaorientati_leon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  <p:pic>
        <p:nvPicPr>
          <p:cNvPr id="13" name="Immagine 12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4" name="Immagine 13" descr="almaorientati_leone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27000" y="188640"/>
            <a:ext cx="8837488" cy="61206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1"/>
          </p:nvPr>
        </p:nvSpPr>
        <p:spPr>
          <a:xfrm>
            <a:off x="1079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>
                <a:solidFill>
                  <a:srgbClr val="000000">
                    <a:tint val="75000"/>
                  </a:srgbClr>
                </a:solidFill>
              </a:rPr>
              <a:t>Autore, data</a:t>
            </a:r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AF2B-5C32-4C11-86D0-8BD08E828515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Immagine 6" descr="almaorientati_leon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  <p:pic>
        <p:nvPicPr>
          <p:cNvPr id="8" name="Immagine 7" descr="almaorientati_leone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madiploma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283483" y="5848808"/>
            <a:ext cx="8569325" cy="719138"/>
          </a:xfrm>
          <a:prstGeom prst="rect">
            <a:avLst/>
          </a:prstGeom>
          <a:solidFill>
            <a:srgbClr val="FFFF00">
              <a:alpha val="17000"/>
            </a:srgbClr>
          </a:solidFill>
          <a:ln w="12700" cap="rnd" cmpd="sng">
            <a:solidFill>
              <a:srgbClr val="006600"/>
            </a:solidFill>
          </a:ln>
        </p:spPr>
        <p:txBody>
          <a:bodyPr lIns="72000" tIns="36000" rIns="72000" bIns="36000"/>
          <a:lstStyle>
            <a:lvl1pPr marL="0" indent="0"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1pPr>
            <a:lvl2pPr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2pPr>
            <a:lvl3pPr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3pPr>
            <a:lvl4pPr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4pPr>
            <a:lvl5pPr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771800" y="101749"/>
            <a:ext cx="6300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54016" y="6590007"/>
            <a:ext cx="158425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 b="1" i="1" baseline="0">
                <a:solidFill>
                  <a:srgbClr val="0066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 b="1" i="1">
                <a:solidFill>
                  <a:srgbClr val="006600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000" b="1" i="1">
                <a:solidFill>
                  <a:srgbClr val="006600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000" b="1" i="1">
                <a:solidFill>
                  <a:srgbClr val="006600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00" b="1" i="1">
                <a:solidFill>
                  <a:srgbClr val="006600"/>
                </a:solidFill>
              </a:defRPr>
            </a:lvl5pPr>
          </a:lstStyle>
          <a:p>
            <a:pPr lvl="0"/>
            <a:r>
              <a:rPr lang="it-IT" dirty="0" err="1" smtClean="0"/>
              <a:t>ins</a:t>
            </a:r>
            <a:r>
              <a:rPr lang="it-IT" dirty="0" smtClean="0"/>
              <a:t> testo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D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600" y="908720"/>
            <a:ext cx="8940800" cy="5428580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 baseline="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600"/>
            </a:lvl3pPr>
            <a:lvl4pPr>
              <a:buFontTx/>
              <a:buBlip>
                <a:blip r:embed="rId5"/>
              </a:buBlip>
              <a:defRPr sz="1400"/>
            </a:lvl4pPr>
            <a:lvl5pPr>
              <a:buFontTx/>
              <a:buBlip>
                <a:blip r:embed="rId6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3F2C1-00D6-4677-AB52-2D34725C492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Autore, data</a:t>
            </a:r>
            <a:endParaRPr lang="it-IT" dirty="0"/>
          </a:p>
        </p:txBody>
      </p:sp>
      <p:pic>
        <p:nvPicPr>
          <p:cNvPr id="9" name="Immagine 8" descr="logo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1" name="Immagine 10" descr="almaorientati_leon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  <p:cxnSp>
        <p:nvCxnSpPr>
          <p:cNvPr id="18" name="Connettore 1 17"/>
          <p:cNvCxnSpPr/>
          <p:nvPr/>
        </p:nvCxnSpPr>
        <p:spPr>
          <a:xfrm flipV="1">
            <a:off x="7884368" y="0"/>
            <a:ext cx="0" cy="69269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600" y="908720"/>
            <a:ext cx="8940800" cy="5428580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600"/>
            </a:lvl3pPr>
            <a:lvl4pPr>
              <a:buFontTx/>
              <a:buBlip>
                <a:blip r:embed="rId5"/>
              </a:buBlip>
              <a:defRPr sz="1400"/>
            </a:lvl4pPr>
            <a:lvl5pPr>
              <a:buFontTx/>
              <a:buBlip>
                <a:blip r:embed="rId6"/>
              </a:buBlip>
              <a:defRPr sz="12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Autore, data</a:t>
            </a:r>
            <a:endParaRPr lang="it-IT" dirty="0"/>
          </a:p>
        </p:txBody>
      </p:sp>
      <p:pic>
        <p:nvPicPr>
          <p:cNvPr id="9" name="Immagine 8" descr="logoAD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0601-EE7E-4944-BBA3-1E1351890D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Autore, data</a:t>
            </a:r>
            <a:endParaRPr lang="it-IT" dirty="0"/>
          </a:p>
        </p:txBody>
      </p:sp>
      <p:pic>
        <p:nvPicPr>
          <p:cNvPr id="10" name="Immagine 9" descr="logoA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82768" cy="542858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/>
            </a:lvl1pPr>
            <a:lvl2pPr>
              <a:buFontTx/>
              <a:buBlip>
                <a:blip r:embed="rId4"/>
              </a:buBlip>
              <a:defRPr sz="1800"/>
            </a:lvl2pPr>
            <a:lvl3pPr>
              <a:buFontTx/>
              <a:buBlip>
                <a:blip r:embed="rId5"/>
              </a:buBlip>
              <a:defRPr sz="1600"/>
            </a:lvl3pPr>
            <a:lvl4pPr>
              <a:buFontTx/>
              <a:buBlip>
                <a:blip r:embed="rId6"/>
              </a:buBlip>
              <a:defRPr sz="1400"/>
            </a:lvl4pPr>
            <a:lvl5pPr>
              <a:buFontTx/>
              <a:buBlip>
                <a:blip r:embed="rId7"/>
              </a:buBlip>
              <a:defRPr sz="12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600" y="908720"/>
            <a:ext cx="8940800" cy="5428580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600"/>
            </a:lvl3pPr>
            <a:lvl4pPr>
              <a:buFontTx/>
              <a:buBlip>
                <a:blip r:embed="rId5"/>
              </a:buBlip>
              <a:defRPr sz="1400"/>
            </a:lvl4pPr>
            <a:lvl5pPr>
              <a:buFontTx/>
              <a:buBlip>
                <a:blip r:embed="rId6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DB9F0-101E-40DE-9D6B-CABD62B7001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Autore, data</a:t>
            </a:r>
            <a:endParaRPr lang="it-IT" dirty="0"/>
          </a:p>
        </p:txBody>
      </p:sp>
      <p:pic>
        <p:nvPicPr>
          <p:cNvPr id="9" name="Immagine 8" descr="logoA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0" name="Immagine 9" descr="logoAD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co a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01743" y="908720"/>
            <a:ext cx="8927957" cy="54158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0A1D-5C5A-4F45-80C9-6B714326F9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Autore, data</a:t>
            </a:r>
            <a:endParaRPr lang="it-IT" dirty="0"/>
          </a:p>
        </p:txBody>
      </p:sp>
      <p:pic>
        <p:nvPicPr>
          <p:cNvPr id="10" name="Immagine 9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co con com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ttangolo arrotondato 4"/>
          <p:cNvSpPr/>
          <p:nvPr/>
        </p:nvSpPr>
        <p:spPr>
          <a:xfrm>
            <a:off x="1258888" y="5589588"/>
            <a:ext cx="7783512" cy="719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066336"/>
                </a:solidFill>
              </a:rPr>
              <a:t>Inserisci testo</a:t>
            </a:r>
            <a:endParaRPr lang="it-IT" dirty="0">
              <a:solidFill>
                <a:srgbClr val="066336"/>
              </a:solidFill>
            </a:endParaRPr>
          </a:p>
        </p:txBody>
      </p:sp>
      <p:sp>
        <p:nvSpPr>
          <p:cNvPr id="6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44668" cy="456498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2"/>
                </a:solidFill>
              </a:defRPr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1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Autore, data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4D11-582E-499D-B39D-00CF68D1AB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1" name="Immagine 10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ico senza com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44668" cy="54031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1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Autore, data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2187-104A-4083-9F61-4FD6E14131D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0" name="Immagine 9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27000" y="188640"/>
            <a:ext cx="8837488" cy="61206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1"/>
          </p:nvPr>
        </p:nvSpPr>
        <p:spPr>
          <a:xfrm>
            <a:off x="1079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Autore, data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AF2B-5C32-4C11-86D0-8BD08E8285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D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600" y="908720"/>
            <a:ext cx="8940800" cy="5428580"/>
          </a:xfrm>
        </p:spPr>
        <p:txBody>
          <a:bodyPr/>
          <a:lstStyle>
            <a:lvl1pPr>
              <a:buFontTx/>
              <a:buBlip>
                <a:blip r:embed="rId2"/>
              </a:buBlip>
              <a:defRPr sz="2000"/>
            </a:lvl1pPr>
            <a:lvl2pPr>
              <a:buFontTx/>
              <a:buBlip>
                <a:blip r:embed="rId3"/>
              </a:buBlip>
              <a:defRPr sz="1800"/>
            </a:lvl2pPr>
            <a:lvl3pPr>
              <a:buFontTx/>
              <a:buBlip>
                <a:blip r:embed="rId4"/>
              </a:buBlip>
              <a:defRPr sz="1600"/>
            </a:lvl3pPr>
            <a:lvl4pPr>
              <a:buFontTx/>
              <a:buBlip>
                <a:blip r:embed="rId5"/>
              </a:buBlip>
              <a:defRPr sz="1400"/>
            </a:lvl4pPr>
            <a:lvl5pPr>
              <a:buFontTx/>
              <a:buBlip>
                <a:blip r:embed="rId6"/>
              </a:buBlip>
              <a:defRPr sz="12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8C6DB9F0-101E-40DE-9D6B-CABD62B7001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 sz="800" i="1"/>
            </a:lvl1pPr>
          </a:lstStyle>
          <a:p>
            <a:pPr>
              <a:defRPr/>
            </a:pPr>
            <a:r>
              <a:rPr lang="it-IT" dirty="0" smtClean="0">
                <a:solidFill>
                  <a:srgbClr val="000000">
                    <a:tint val="75000"/>
                  </a:srgbClr>
                </a:solidFill>
              </a:rPr>
              <a:t>Autore, data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9" name="Immagine 8" descr="logoAD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1" name="Immagine 10" descr="almaorientati_leone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  <p:cxnSp>
        <p:nvCxnSpPr>
          <p:cNvPr id="18" name="Connettore 1 17"/>
          <p:cNvCxnSpPr/>
          <p:nvPr userDrawn="1"/>
        </p:nvCxnSpPr>
        <p:spPr>
          <a:xfrm flipV="1">
            <a:off x="7884368" y="0"/>
            <a:ext cx="0" cy="69269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Trebuchet MS"/>
              </a:rPr>
              <a:t/>
            </a:r>
            <a:br>
              <a:rPr lang="it-IT" sz="2000" dirty="0">
                <a:solidFill>
                  <a:srgbClr val="FFFFFF"/>
                </a:solidFill>
                <a:latin typeface="Trebuchet MS"/>
              </a:rPr>
            </a:br>
            <a:endParaRPr lang="it-IT" sz="2000" u="sng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0601-EE7E-4944-BBA3-1E1351890D1F}" type="slidenum">
              <a:rPr lang="it-IT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>
                <a:solidFill>
                  <a:srgbClr val="000000">
                    <a:tint val="75000"/>
                  </a:srgbClr>
                </a:solidFill>
              </a:rPr>
              <a:t>Autore, anno</a:t>
            </a:r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Immagine 9" descr="logoA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82768" cy="542858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/>
            </a:lvl1pPr>
            <a:lvl2pPr>
              <a:buFontTx/>
              <a:buBlip>
                <a:blip r:embed="rId4"/>
              </a:buBlip>
              <a:defRPr sz="1800"/>
            </a:lvl2pPr>
            <a:lvl3pPr>
              <a:buFontTx/>
              <a:buBlip>
                <a:blip r:embed="rId5"/>
              </a:buBlip>
              <a:defRPr sz="1600"/>
            </a:lvl3pPr>
            <a:lvl4pPr>
              <a:buFontTx/>
              <a:buBlip>
                <a:blip r:embed="rId6"/>
              </a:buBlip>
              <a:defRPr sz="1400"/>
            </a:lvl4pPr>
            <a:lvl5pPr>
              <a:buFontTx/>
              <a:buBlip>
                <a:blip r:embed="rId7"/>
              </a:buBlip>
              <a:defRPr sz="12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12" name="Immagine 11" descr="almaorientati_leone.gif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ico senza com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Trebuchet MS"/>
              </a:rPr>
              <a:t/>
            </a:r>
            <a:br>
              <a:rPr lang="it-IT" sz="2000" dirty="0">
                <a:solidFill>
                  <a:srgbClr val="FFFFFF"/>
                </a:solidFill>
                <a:latin typeface="Trebuchet MS"/>
              </a:rPr>
            </a:br>
            <a:endParaRPr lang="it-IT" sz="2000" u="sng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44668" cy="54031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1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 sz="800" i="1"/>
            </a:lvl1pPr>
          </a:lstStyle>
          <a:p>
            <a:pPr>
              <a:defRPr/>
            </a:pPr>
            <a:r>
              <a:rPr lang="it-IT" dirty="0" smtClean="0">
                <a:solidFill>
                  <a:srgbClr val="000000">
                    <a:tint val="75000"/>
                  </a:srgbClr>
                </a:solidFill>
              </a:rPr>
              <a:t>Autore, data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75A12187-104A-4083-9F61-4FD6E14131D8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Immagine 9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1" name="Immagine 10" descr="almaorientati_leone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ico con com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Trebuchet MS"/>
              </a:rPr>
              <a:t/>
            </a:r>
            <a:br>
              <a:rPr lang="it-IT" sz="2000" dirty="0">
                <a:solidFill>
                  <a:srgbClr val="FFFFFF"/>
                </a:solidFill>
                <a:latin typeface="Trebuchet MS"/>
              </a:rPr>
            </a:br>
            <a:endParaRPr lang="it-IT" sz="2000" u="sng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44668" cy="456498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2"/>
                </a:solidFill>
              </a:defRPr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1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>
                <a:solidFill>
                  <a:srgbClr val="000000">
                    <a:tint val="75000"/>
                  </a:srgbClr>
                </a:solidFill>
              </a:rPr>
              <a:t>Autore, data</a:t>
            </a:r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4D11-582E-499D-B39D-00CF68D1AB32}" type="slidenum">
              <a:rPr lang="it-IT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1" name="Immagine 10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1258888" y="5589588"/>
            <a:ext cx="7783512" cy="719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066336"/>
                </a:solidFill>
              </a:rPr>
              <a:t>Inserisci testo</a:t>
            </a:r>
            <a:endParaRPr lang="it-IT" dirty="0">
              <a:solidFill>
                <a:srgbClr val="066336"/>
              </a:solidFill>
            </a:endParaRPr>
          </a:p>
        </p:txBody>
      </p:sp>
      <p:pic>
        <p:nvPicPr>
          <p:cNvPr id="13" name="Immagine 12" descr="almaorientati_leone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ico a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FFFF"/>
                </a:solidFill>
                <a:latin typeface="Trebuchet MS"/>
              </a:rPr>
              <a:t/>
            </a:r>
            <a:br>
              <a:rPr lang="it-IT" sz="2000" dirty="0">
                <a:solidFill>
                  <a:srgbClr val="FFFFFF"/>
                </a:solidFill>
                <a:latin typeface="Trebuchet MS"/>
              </a:rPr>
            </a:br>
            <a:endParaRPr lang="it-IT" sz="2000" u="sng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01743" y="908720"/>
            <a:ext cx="8927957" cy="54158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D2B60A1D-5C5A-4F45-80C9-6B714326F91F}" type="slidenum">
              <a:rPr lang="it-IT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 sz="800" i="1">
                <a:latin typeface="+mn-lt"/>
              </a:defRPr>
            </a:lvl1pPr>
          </a:lstStyle>
          <a:p>
            <a:pPr>
              <a:defRPr/>
            </a:pPr>
            <a:r>
              <a:rPr lang="it-IT" smtClean="0">
                <a:solidFill>
                  <a:srgbClr val="000000">
                    <a:tint val="75000"/>
                  </a:srgbClr>
                </a:solidFill>
              </a:rPr>
              <a:t>Autore, anno</a:t>
            </a:r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Immagine 9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1" name="Immagine 10" descr="almaorientati_leone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27000" y="188640"/>
            <a:ext cx="8837488" cy="61206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1"/>
          </p:nvPr>
        </p:nvSpPr>
        <p:spPr>
          <a:xfrm>
            <a:off x="1079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>
                <a:solidFill>
                  <a:srgbClr val="000000">
                    <a:tint val="75000"/>
                  </a:srgbClr>
                </a:solidFill>
              </a:rPr>
              <a:t>Autore, data</a:t>
            </a:r>
            <a:endParaRPr lang="it-IT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AF2B-5C32-4C11-86D0-8BD08E828515}" type="slidenum">
              <a:rPr lang="it-IT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Immagine 6" descr="almaorientati_leone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10500" y="116632"/>
            <a:ext cx="580529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lenco punt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00601-EE7E-4944-BBA3-1E1351890D1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Autore, data</a:t>
            </a:r>
            <a:endParaRPr lang="it-IT" dirty="0"/>
          </a:p>
        </p:txBody>
      </p:sp>
      <p:pic>
        <p:nvPicPr>
          <p:cNvPr id="10" name="Immagine 9" descr="log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82768" cy="5428580"/>
          </a:xfrm>
        </p:spPr>
        <p:txBody>
          <a:bodyPr/>
          <a:lstStyle>
            <a:lvl1pPr>
              <a:buFontTx/>
              <a:buBlip>
                <a:blip r:embed="rId3"/>
              </a:buBlip>
              <a:defRPr sz="2000"/>
            </a:lvl1pPr>
            <a:lvl2pPr>
              <a:buFontTx/>
              <a:buBlip>
                <a:blip r:embed="rId4"/>
              </a:buBlip>
              <a:defRPr sz="1800"/>
            </a:lvl2pPr>
            <a:lvl3pPr>
              <a:buFontTx/>
              <a:buBlip>
                <a:blip r:embed="rId5"/>
              </a:buBlip>
              <a:defRPr sz="1600"/>
            </a:lvl3pPr>
            <a:lvl4pPr>
              <a:buFontTx/>
              <a:buBlip>
                <a:blip r:embed="rId6"/>
              </a:buBlip>
              <a:defRPr sz="1400"/>
            </a:lvl4pPr>
            <a:lvl5pPr>
              <a:buFontTx/>
              <a:buBlip>
                <a:blip r:embed="rId7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pic>
        <p:nvPicPr>
          <p:cNvPr id="12" name="Immagine 11" descr="logoA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lmadiploma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283483" y="5848808"/>
            <a:ext cx="8569325" cy="719138"/>
          </a:xfrm>
          <a:prstGeom prst="rect">
            <a:avLst/>
          </a:prstGeom>
          <a:solidFill>
            <a:srgbClr val="FFFF00">
              <a:alpha val="17000"/>
            </a:srgbClr>
          </a:solidFill>
          <a:ln w="12700" cap="rnd" cmpd="sng">
            <a:solidFill>
              <a:srgbClr val="006600"/>
            </a:solidFill>
          </a:ln>
        </p:spPr>
        <p:txBody>
          <a:bodyPr lIns="72000" tIns="36000" rIns="72000" bIns="36000"/>
          <a:lstStyle>
            <a:lvl1pPr marL="0" indent="0"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1pPr>
            <a:lvl2pPr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2pPr>
            <a:lvl3pPr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3pPr>
            <a:lvl4pPr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4pPr>
            <a:lvl5pPr>
              <a:buFontTx/>
              <a:buNone/>
              <a:defRPr sz="1800" b="1">
                <a:solidFill>
                  <a:srgbClr val="006600"/>
                </a:solidFill>
                <a:latin typeface="+mn-lt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  <a:endParaRPr lang="it-IT" dirty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771800" y="101749"/>
            <a:ext cx="6300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7454016" y="6590007"/>
            <a:ext cx="158425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000" b="1" i="1" baseline="0">
                <a:solidFill>
                  <a:srgbClr val="006600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000" b="1" i="1">
                <a:solidFill>
                  <a:srgbClr val="006600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000" b="1" i="1">
                <a:solidFill>
                  <a:srgbClr val="006600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000" b="1" i="1">
                <a:solidFill>
                  <a:srgbClr val="006600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00" b="1" i="1">
                <a:solidFill>
                  <a:srgbClr val="006600"/>
                </a:solidFill>
              </a:defRPr>
            </a:lvl5pPr>
          </a:lstStyle>
          <a:p>
            <a:pPr lvl="0"/>
            <a:r>
              <a:rPr lang="it-IT" dirty="0" err="1" smtClean="0"/>
              <a:t>ins</a:t>
            </a:r>
            <a:r>
              <a:rPr lang="it-IT" dirty="0" smtClean="0"/>
              <a:t> testo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o a tutt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01743" y="908720"/>
            <a:ext cx="8927957" cy="54158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0A1D-5C5A-4F45-80C9-6B714326F91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2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Autore, data</a:t>
            </a:r>
            <a:endParaRPr lang="it-IT" dirty="0"/>
          </a:p>
        </p:txBody>
      </p:sp>
      <p:pic>
        <p:nvPicPr>
          <p:cNvPr id="10" name="Immagine 9" descr="log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1" name="Immagine 10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o con com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Rettangolo arrotondato 4"/>
          <p:cNvSpPr/>
          <p:nvPr/>
        </p:nvSpPr>
        <p:spPr>
          <a:xfrm>
            <a:off x="1258888" y="5589588"/>
            <a:ext cx="7783512" cy="7191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rgbClr val="066336"/>
                </a:solidFill>
              </a:rPr>
              <a:t>Inserisci testo</a:t>
            </a:r>
            <a:endParaRPr lang="it-IT" dirty="0">
              <a:solidFill>
                <a:srgbClr val="066336"/>
              </a:solidFill>
            </a:endParaRPr>
          </a:p>
        </p:txBody>
      </p:sp>
      <p:sp>
        <p:nvSpPr>
          <p:cNvPr id="6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44668" cy="4564980"/>
          </a:xfrm>
        </p:spPr>
        <p:txBody>
          <a:bodyPr/>
          <a:lstStyle>
            <a:lvl1pPr>
              <a:buFontTx/>
              <a:buNone/>
              <a:defRPr sz="2000">
                <a:solidFill>
                  <a:schemeClr val="tx2"/>
                </a:solidFill>
              </a:defRPr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1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Autore, data</a:t>
            </a:r>
            <a:endParaRPr lang="it-IT" dirty="0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4D11-582E-499D-B39D-00CF68D1AB3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1" name="Immagine 10" descr="log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3" name="Immagine 12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o senza comm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141413" y="908050"/>
            <a:ext cx="1587" cy="5429250"/>
          </a:xfrm>
          <a:prstGeom prst="line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Segnaposto titolo 1"/>
          <p:cNvSpPr txBox="1">
            <a:spLocks/>
          </p:cNvSpPr>
          <p:nvPr/>
        </p:nvSpPr>
        <p:spPr>
          <a:xfrm>
            <a:off x="0" y="0"/>
            <a:ext cx="9144000" cy="69215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tIns="180000" bIns="18000" anchor="b"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it-IT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it-IT" sz="2000" u="sng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1259632" y="908720"/>
            <a:ext cx="7744668" cy="54031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flowChartInternalStorage">
            <a:avLst/>
          </a:prstGeo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1"/>
          </p:nvPr>
        </p:nvSpPr>
        <p:spPr>
          <a:xfrm>
            <a:off x="825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Autore, data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12187-104A-4083-9F61-4FD6E14131D8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0" name="Immagine 9" descr="logo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  <p:pic>
        <p:nvPicPr>
          <p:cNvPr id="11" name="Immagine 10" descr="logoAD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9713" y="86522"/>
            <a:ext cx="910915" cy="548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27000" y="188640"/>
            <a:ext cx="8837488" cy="6120680"/>
          </a:xfrm>
        </p:spPr>
        <p:txBody>
          <a:bodyPr/>
          <a:lstStyle>
            <a:lvl1pPr>
              <a:buFontTx/>
              <a:buNone/>
              <a:defRPr sz="2000"/>
            </a:lvl1pPr>
            <a:lvl2pPr>
              <a:buFontTx/>
              <a:buBlip>
                <a:blip r:embed="rId2"/>
              </a:buBlip>
              <a:defRPr sz="1800"/>
            </a:lvl2pPr>
            <a:lvl3pPr>
              <a:buFontTx/>
              <a:buBlip>
                <a:blip r:embed="rId3"/>
              </a:buBlip>
              <a:defRPr sz="1600"/>
            </a:lvl3pPr>
            <a:lvl4pPr>
              <a:buFontTx/>
              <a:buBlip>
                <a:blip r:embed="rId4"/>
              </a:buBlip>
              <a:defRPr sz="1400"/>
            </a:lvl4pPr>
            <a:lvl5pPr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data 2"/>
          <p:cNvSpPr>
            <a:spLocks noGrp="1"/>
          </p:cNvSpPr>
          <p:nvPr>
            <p:ph type="dt" sz="half" idx="11"/>
          </p:nvPr>
        </p:nvSpPr>
        <p:spPr>
          <a:xfrm>
            <a:off x="1079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Autore, data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0245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AF2B-5C32-4C11-86D0-8BD08E82851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parato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8695"/>
          </a:xfrm>
          <a:prstGeom prst="flowChartInternal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6228" y="4534520"/>
            <a:ext cx="6455320" cy="105792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5" name="Immagine 4" descr="almadiplomaLOGO_bian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1896" y="1628800"/>
            <a:ext cx="4128924" cy="432048"/>
          </a:xfrm>
          <a:prstGeom prst="rect">
            <a:avLst/>
          </a:prstGeom>
        </p:spPr>
      </p:pic>
      <p:pic>
        <p:nvPicPr>
          <p:cNvPr id="6" name="Immagine 5" descr="almadiplomaLOGO_bianc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01896" y="1628800"/>
            <a:ext cx="4128924" cy="43204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ADAO-cov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8695"/>
          </a:xfrm>
          <a:prstGeom prst="flowChartInternal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>
            <a:normAutofit/>
          </a:bodyPr>
          <a:lstStyle>
            <a:lvl1pPr algn="l">
              <a:defRPr sz="3600" b="1">
                <a:solidFill>
                  <a:schemeClr val="bg2">
                    <a:lumMod val="75000"/>
                  </a:schemeClr>
                </a:solidFill>
                <a:effectLst/>
                <a:latin typeface="Trebuchet MS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6228" y="4534520"/>
            <a:ext cx="6455320" cy="1057920"/>
          </a:xfrm>
          <a:prstGeom prst="flowChartInternalStorag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i="1"/>
            </a:lvl1pPr>
          </a:lstStyle>
          <a:p>
            <a:pPr>
              <a:defRPr/>
            </a:pPr>
            <a:r>
              <a:rPr lang="it-IT" smtClean="0"/>
              <a:t>Autore, data</a:t>
            </a:r>
          </a:p>
          <a:p>
            <a:pPr>
              <a:defRPr/>
            </a:pPr>
            <a:endParaRPr lang="it-IT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fld id="{AF83F2C1-00D6-4677-AB52-2D34725C4923}" type="slidenum">
              <a:rPr lang="it-IT" smtClean="0"/>
              <a:pPr>
                <a:defRPr/>
              </a:pPr>
              <a:t>‹N›</a:t>
            </a:fld>
            <a:endParaRPr lang="it-IT" dirty="0"/>
          </a:p>
        </p:txBody>
      </p:sp>
      <p:pic>
        <p:nvPicPr>
          <p:cNvPr id="16" name="Immagine 15" descr="diamanteAD_noscrit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62000" cy="466725"/>
          </a:xfrm>
          <a:prstGeom prst="rect">
            <a:avLst/>
          </a:prstGeom>
        </p:spPr>
      </p:pic>
      <p:pic>
        <p:nvPicPr>
          <p:cNvPr id="17" name="Immagine 16" descr="logoAD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-603448"/>
            <a:ext cx="4423249" cy="2664296"/>
          </a:xfrm>
          <a:prstGeom prst="rect">
            <a:avLst/>
          </a:prstGeom>
        </p:spPr>
      </p:pic>
      <p:pic>
        <p:nvPicPr>
          <p:cNvPr id="18" name="Immagine 17" descr="almadiplomaLOGO_bian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01896" y="1628800"/>
            <a:ext cx="4128924" cy="432048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6372200" y="1124744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spc="300" dirty="0" err="1" smtClean="0"/>
              <a:t>A</a:t>
            </a:r>
            <a:r>
              <a:rPr lang="it-IT" sz="2000" b="1" spc="300" dirty="0" err="1" smtClean="0"/>
              <a:t>lma</a:t>
            </a:r>
            <a:r>
              <a:rPr lang="it-IT" sz="2800" b="1" spc="300" dirty="0" err="1" smtClean="0">
                <a:latin typeface="Rockwell" pitchFamily="18" charset="0"/>
                <a:cs typeface="Aharoni" pitchFamily="2" charset="-79"/>
              </a:rPr>
              <a:t>O</a:t>
            </a:r>
            <a:r>
              <a:rPr lang="it-IT" sz="2000" b="1" spc="300" dirty="0" err="1" smtClean="0"/>
              <a:t>rièntati</a:t>
            </a:r>
            <a:endParaRPr lang="it-IT" sz="2000" b="1" spc="300" dirty="0"/>
          </a:p>
        </p:txBody>
      </p:sp>
      <p:pic>
        <p:nvPicPr>
          <p:cNvPr id="15" name="Immagine 14" descr="almaorientati_leon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34236" y="1005111"/>
            <a:ext cx="580529" cy="576064"/>
          </a:xfrm>
          <a:prstGeom prst="rect">
            <a:avLst/>
          </a:prstGeom>
        </p:spPr>
      </p:pic>
      <p:pic>
        <p:nvPicPr>
          <p:cNvPr id="11" name="Immagine 10" descr="diamanteAD_noscritt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762000" cy="466725"/>
          </a:xfrm>
          <a:prstGeom prst="rect">
            <a:avLst/>
          </a:prstGeom>
        </p:spPr>
      </p:pic>
      <p:pic>
        <p:nvPicPr>
          <p:cNvPr id="14" name="Immagine 13" descr="logoAD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5576" y="-603448"/>
            <a:ext cx="4423249" cy="2664296"/>
          </a:xfrm>
          <a:prstGeom prst="rect">
            <a:avLst/>
          </a:prstGeom>
        </p:spPr>
      </p:pic>
      <p:pic>
        <p:nvPicPr>
          <p:cNvPr id="20" name="Immagine 19" descr="almadiplomaLOGO_bianco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901896" y="1628800"/>
            <a:ext cx="4128924" cy="432048"/>
          </a:xfrm>
          <a:prstGeom prst="rect">
            <a:avLst/>
          </a:prstGeom>
        </p:spPr>
      </p:pic>
      <p:sp>
        <p:nvSpPr>
          <p:cNvPr id="21" name="CasellaDiTesto 20"/>
          <p:cNvSpPr txBox="1"/>
          <p:nvPr userDrawn="1"/>
        </p:nvSpPr>
        <p:spPr>
          <a:xfrm>
            <a:off x="6372200" y="1124744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spc="300" dirty="0" err="1" smtClean="0"/>
              <a:t>A</a:t>
            </a:r>
            <a:r>
              <a:rPr lang="it-IT" sz="2000" b="1" spc="300" dirty="0" err="1" smtClean="0"/>
              <a:t>lma</a:t>
            </a:r>
            <a:r>
              <a:rPr lang="it-IT" sz="2800" b="1" spc="300" dirty="0" err="1" smtClean="0">
                <a:latin typeface="Rockwell" pitchFamily="18" charset="0"/>
                <a:cs typeface="Aharoni" pitchFamily="2" charset="-79"/>
              </a:rPr>
              <a:t>O</a:t>
            </a:r>
            <a:r>
              <a:rPr lang="it-IT" sz="2000" b="1" spc="300" dirty="0" err="1" smtClean="0"/>
              <a:t>rièntati</a:t>
            </a:r>
            <a:endParaRPr lang="it-IT" sz="2000" b="1" spc="300" dirty="0"/>
          </a:p>
        </p:txBody>
      </p:sp>
      <p:pic>
        <p:nvPicPr>
          <p:cNvPr id="22" name="Immagine 21" descr="almaorientati_leone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834236" y="1005111"/>
            <a:ext cx="580529" cy="5760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i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Autore, data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83F2C1-00D6-4677-AB52-2D34725C492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1" r:id="rId24"/>
    <p:sldLayoutId id="2147483742" r:id="rId25"/>
    <p:sldLayoutId id="2147483757" r:id="rId26"/>
    <p:sldLayoutId id="2147483744" r:id="rId27"/>
    <p:sldLayoutId id="2147483698" r:id="rId28"/>
    <p:sldLayoutId id="2147483746" r:id="rId29"/>
    <p:sldLayoutId id="2147483758" r:id="rId3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32"/>
        </a:buBlip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33"/>
        </a:buBlip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34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35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36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uriziacacciatori2_CV-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VIDEOCV/VIDEOCV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Compilazione </a:t>
            </a:r>
            <a:br>
              <a:rPr lang="it-IT" sz="4400" dirty="0"/>
            </a:br>
            <a:r>
              <a:rPr lang="it-IT" sz="4400" dirty="0"/>
              <a:t>del Curriculum Vitae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Eleonora </a:t>
            </a:r>
            <a:r>
              <a:rPr lang="it-IT" dirty="0" err="1"/>
              <a:t>Bonafe</a:t>
            </a:r>
            <a:r>
              <a:rPr lang="it-IT" dirty="0"/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11" y="760065"/>
            <a:ext cx="75152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Titoli di studio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5724128" y="2708920"/>
            <a:ext cx="3419872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Può essere inserito il voto presunto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di diploma MA il voto sarà certificato dalla scuola al momento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del conseguimento del titolo</a:t>
            </a:r>
          </a:p>
        </p:txBody>
      </p:sp>
      <p:sp>
        <p:nvSpPr>
          <p:cNvPr id="10" name="Ovale 9"/>
          <p:cNvSpPr/>
          <p:nvPr/>
        </p:nvSpPr>
        <p:spPr>
          <a:xfrm>
            <a:off x="23424" y="703206"/>
            <a:ext cx="288032" cy="288032"/>
          </a:xfrm>
          <a:prstGeom prst="ellips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546301"/>
            <a:ext cx="5438775" cy="3267075"/>
          </a:xfrm>
          <a:prstGeom prst="rect">
            <a:avLst/>
          </a:prstGeom>
          <a:noFill/>
          <a:ln w="9525">
            <a:solidFill>
              <a:srgbClr val="059100"/>
            </a:solidFill>
            <a:miter lim="800000"/>
            <a:headEnd/>
            <a:tailEnd/>
          </a:ln>
        </p:spPr>
      </p:pic>
      <p:grpSp>
        <p:nvGrpSpPr>
          <p:cNvPr id="13" name="Gruppo 12"/>
          <p:cNvGrpSpPr/>
          <p:nvPr/>
        </p:nvGrpSpPr>
        <p:grpSpPr>
          <a:xfrm>
            <a:off x="1187624" y="4725144"/>
            <a:ext cx="504056" cy="504056"/>
            <a:chOff x="2968774" y="3904481"/>
            <a:chExt cx="504056" cy="504056"/>
          </a:xfrm>
        </p:grpSpPr>
        <p:pic>
          <p:nvPicPr>
            <p:cNvPr id="14" name="Picture 5" descr="http://4.bp.blogspot.com/-fdPRP7ZjJSg/U5C05lNJGwI/AAAAAAAAQL0/vxkSgiByQPE/s1600/cursor_han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3933056"/>
              <a:ext cx="325084" cy="432000"/>
            </a:xfrm>
            <a:prstGeom prst="rect">
              <a:avLst/>
            </a:prstGeom>
            <a:noFill/>
          </p:spPr>
        </p:pic>
        <p:sp>
          <p:nvSpPr>
            <p:cNvPr id="15" name="Ovale 14"/>
            <p:cNvSpPr/>
            <p:nvPr/>
          </p:nvSpPr>
          <p:spPr>
            <a:xfrm>
              <a:off x="2968774" y="3904481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Studi all’estero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11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11" y="861020"/>
            <a:ext cx="74771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arrotondato 8"/>
          <p:cNvSpPr/>
          <p:nvPr/>
        </p:nvSpPr>
        <p:spPr>
          <a:xfrm>
            <a:off x="5616624" y="2564904"/>
            <a:ext cx="3419872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Descrizione del tipo di esperienza svolta durante il periodo di studi all’estero</a:t>
            </a:r>
          </a:p>
        </p:txBody>
      </p:sp>
      <p:sp>
        <p:nvSpPr>
          <p:cNvPr id="11" name="Ovale 10"/>
          <p:cNvSpPr/>
          <p:nvPr/>
        </p:nvSpPr>
        <p:spPr>
          <a:xfrm>
            <a:off x="35496" y="775214"/>
            <a:ext cx="288032" cy="288032"/>
          </a:xfrm>
          <a:prstGeom prst="ellips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753427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/>
              <a:t>Esperienze di lavoro, stage e tirocini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7" name="Fumetto 1 6"/>
          <p:cNvSpPr/>
          <p:nvPr/>
        </p:nvSpPr>
        <p:spPr>
          <a:xfrm>
            <a:off x="5678122" y="2492896"/>
            <a:ext cx="3419872" cy="1152128"/>
          </a:xfrm>
          <a:prstGeom prst="wedgeRectCallout">
            <a:avLst>
              <a:gd name="adj1" fmla="val -80570"/>
              <a:gd name="adj2" fmla="val 72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Possibilità di nascondere o mostrare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le proprie esperienze lavorative in base al tipo di offerta a cui si vuole rispondere</a:t>
            </a:r>
          </a:p>
        </p:txBody>
      </p:sp>
      <p:sp>
        <p:nvSpPr>
          <p:cNvPr id="12" name="Ovale 11"/>
          <p:cNvSpPr/>
          <p:nvPr/>
        </p:nvSpPr>
        <p:spPr>
          <a:xfrm>
            <a:off x="46006" y="670114"/>
            <a:ext cx="288032" cy="288032"/>
          </a:xfrm>
          <a:prstGeom prst="ellips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57770" y="2924944"/>
            <a:ext cx="4014230" cy="32776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b="6942"/>
          <a:stretch>
            <a:fillRect/>
          </a:stretch>
        </p:blipFill>
        <p:spPr bwMode="auto">
          <a:xfrm>
            <a:off x="107504" y="805765"/>
            <a:ext cx="8214360" cy="579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/>
              <a:t>Conoscenze linguistiche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11" name="Fumetto 1 10"/>
          <p:cNvSpPr/>
          <p:nvPr/>
        </p:nvSpPr>
        <p:spPr>
          <a:xfrm>
            <a:off x="5436096" y="2636912"/>
            <a:ext cx="3419872" cy="1152128"/>
          </a:xfrm>
          <a:prstGeom prst="wedgeRectCallout">
            <a:avLst>
              <a:gd name="adj1" fmla="val -76088"/>
              <a:gd name="adj2" fmla="val 7216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Autovalutazione delle proprie competenze linguistiche sulla base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del </a:t>
            </a:r>
            <a:r>
              <a:rPr lang="en-US" sz="1400" dirty="0">
                <a:solidFill>
                  <a:schemeClr val="tx2"/>
                </a:solidFill>
              </a:rPr>
              <a:t>Common European Framework 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of Reference for Languages (CEFR)</a:t>
            </a:r>
            <a:endParaRPr lang="it-IT" sz="1400" dirty="0">
              <a:solidFill>
                <a:schemeClr val="tx2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23424" y="772090"/>
            <a:ext cx="288032" cy="288032"/>
          </a:xfrm>
          <a:prstGeom prst="ellips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75057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Conoscenze linguistiche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7026" y="611740"/>
            <a:ext cx="288032" cy="288032"/>
          </a:xfrm>
          <a:prstGeom prst="ellips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Fumetto 1 9"/>
          <p:cNvSpPr/>
          <p:nvPr/>
        </p:nvSpPr>
        <p:spPr>
          <a:xfrm>
            <a:off x="5688632" y="4221088"/>
            <a:ext cx="3419872" cy="1152128"/>
          </a:xfrm>
          <a:prstGeom prst="wedgeRectCallout">
            <a:avLst>
              <a:gd name="adj1" fmla="val -77929"/>
              <a:gd name="adj2" fmla="val 6498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Possibilità di inserire certificati attestanti il livello di conoscenza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delle lingue ed eventuali corsi extra-scolastici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46" y="836712"/>
            <a:ext cx="8834242" cy="45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Competenze informatiche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147982" y="784162"/>
            <a:ext cx="288032" cy="288032"/>
          </a:xfrm>
          <a:prstGeom prst="ellips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5796136" y="1628800"/>
            <a:ext cx="2592288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Descrizione dettagliata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delle competenze informatiche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893" t="-1028" r="46000"/>
          <a:stretch>
            <a:fillRect/>
          </a:stretch>
        </p:blipFill>
        <p:spPr bwMode="auto">
          <a:xfrm>
            <a:off x="0" y="764704"/>
            <a:ext cx="4752528" cy="282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Capacità e competenze personali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18" name="Callout 1 17"/>
          <p:cNvSpPr/>
          <p:nvPr/>
        </p:nvSpPr>
        <p:spPr>
          <a:xfrm>
            <a:off x="4860032" y="3573016"/>
            <a:ext cx="4248472" cy="1080120"/>
          </a:xfrm>
          <a:prstGeom prst="borderCallout1">
            <a:avLst>
              <a:gd name="adj1" fmla="val -172763"/>
              <a:gd name="adj2" fmla="val -41716"/>
              <a:gd name="adj3" fmla="val -4315"/>
              <a:gd name="adj4" fmla="val 1953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CAPACITÀ E COMPETENZE ORGANIZZATIVE: capacità di progettare attività, guidare/coordinare altre persone, diagnosticare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e fronteggiare situazioni problematiche.</a:t>
            </a:r>
          </a:p>
        </p:txBody>
      </p:sp>
      <p:sp>
        <p:nvSpPr>
          <p:cNvPr id="17" name="Callout 1 16"/>
          <p:cNvSpPr/>
          <p:nvPr/>
        </p:nvSpPr>
        <p:spPr>
          <a:xfrm>
            <a:off x="5220072" y="2132856"/>
            <a:ext cx="3779912" cy="1008112"/>
          </a:xfrm>
          <a:prstGeom prst="borderCallout1">
            <a:avLst>
              <a:gd name="adj1" fmla="val 19793"/>
              <a:gd name="adj2" fmla="val -825"/>
              <a:gd name="adj3" fmla="val -64542"/>
              <a:gd name="adj4" fmla="val -5468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CAPACITÀ E COMPETENZE SOCIALI: capacità di vivere e lavorare in gruppo, essendo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in grado di comunicare e di comprendere / adattarsi a situazioni nuove. </a:t>
            </a:r>
          </a:p>
        </p:txBody>
      </p:sp>
      <p:sp>
        <p:nvSpPr>
          <p:cNvPr id="19" name="Callout 1 18"/>
          <p:cNvSpPr/>
          <p:nvPr/>
        </p:nvSpPr>
        <p:spPr>
          <a:xfrm>
            <a:off x="4716016" y="5085184"/>
            <a:ext cx="4248472" cy="1080120"/>
          </a:xfrm>
          <a:prstGeom prst="borderCallout1">
            <a:avLst>
              <a:gd name="adj1" fmla="val -6080"/>
              <a:gd name="adj2" fmla="val 1070"/>
              <a:gd name="adj3" fmla="val -296249"/>
              <a:gd name="adj4" fmla="val -3833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CAPACITÀ E COMPETENZE TECNICHE: capacità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e conoscenze circa l’uso di macchinari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e attrezzature (non informatiche) o relative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ad ambiti /settori professionali specifici. </a:t>
            </a:r>
          </a:p>
        </p:txBody>
      </p:sp>
      <p:sp>
        <p:nvSpPr>
          <p:cNvPr id="20" name="Callout 1 19"/>
          <p:cNvSpPr/>
          <p:nvPr/>
        </p:nvSpPr>
        <p:spPr>
          <a:xfrm>
            <a:off x="539552" y="4581128"/>
            <a:ext cx="3960440" cy="1080120"/>
          </a:xfrm>
          <a:prstGeom prst="borderCallout1">
            <a:avLst>
              <a:gd name="adj1" fmla="val -1730"/>
              <a:gd name="adj2" fmla="val 93723"/>
              <a:gd name="adj3" fmla="val -221871"/>
              <a:gd name="adj4" fmla="val 642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CAPACITÀ E COMPETENZE ARTISTICHE: capacità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e conoscenze in ambito musicale, letterario, arti visive e plastiche, ecc. che possono costituire punti di forza per la candidatura.</a:t>
            </a:r>
          </a:p>
        </p:txBody>
      </p:sp>
      <p:sp>
        <p:nvSpPr>
          <p:cNvPr id="21" name="Callout 1 20"/>
          <p:cNvSpPr/>
          <p:nvPr/>
        </p:nvSpPr>
        <p:spPr>
          <a:xfrm>
            <a:off x="179512" y="5805264"/>
            <a:ext cx="4248472" cy="864096"/>
          </a:xfrm>
          <a:prstGeom prst="borderCallout1">
            <a:avLst>
              <a:gd name="adj1" fmla="val -1100"/>
              <a:gd name="adj2" fmla="val 1219"/>
              <a:gd name="adj3" fmla="val -400791"/>
              <a:gd name="adj4" fmla="val 2049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ALTRE CAPACITÀ E COMPETENZE: capacità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non citate altrove che possono costituire punti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di forza per la candidatura.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5508104" y="836712"/>
            <a:ext cx="3419872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Sottolineare l’importanza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di completare la sezione che riguarda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le capacità e le competenze personali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animBg="1"/>
      <p:bldP spid="20" grpId="0" animBg="1"/>
      <p:bldP spid="21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0" y="782161"/>
            <a:ext cx="8522018" cy="495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Professione desiderata e disponibilità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5652120" y="1412776"/>
            <a:ext cx="3419872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Professione desiderata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77072"/>
            <a:ext cx="7429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uppo 18"/>
          <p:cNvGrpSpPr/>
          <p:nvPr/>
        </p:nvGrpSpPr>
        <p:grpSpPr>
          <a:xfrm>
            <a:off x="395536" y="5517232"/>
            <a:ext cx="504056" cy="504056"/>
            <a:chOff x="2968774" y="3904481"/>
            <a:chExt cx="504056" cy="504056"/>
          </a:xfrm>
        </p:grpSpPr>
        <p:pic>
          <p:nvPicPr>
            <p:cNvPr id="21" name="Picture 5" descr="http://4.bp.blogspot.com/-fdPRP7ZjJSg/U5C05lNJGwI/AAAAAAAAQL0/vxkSgiByQPE/s1600/cursor_han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3933056"/>
              <a:ext cx="325084" cy="432000"/>
            </a:xfrm>
            <a:prstGeom prst="rect">
              <a:avLst/>
            </a:prstGeom>
            <a:noFill/>
          </p:spPr>
        </p:pic>
        <p:sp>
          <p:nvSpPr>
            <p:cNvPr id="22" name="Ovale 21"/>
            <p:cNvSpPr/>
            <p:nvPr/>
          </p:nvSpPr>
          <p:spPr>
            <a:xfrm>
              <a:off x="2968774" y="3904481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3" name="Ovale 22"/>
          <p:cNvSpPr/>
          <p:nvPr/>
        </p:nvSpPr>
        <p:spPr>
          <a:xfrm>
            <a:off x="-38074" y="680624"/>
            <a:ext cx="288032" cy="288032"/>
          </a:xfrm>
          <a:prstGeom prst="ellips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8203883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Intenzioni future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75974" y="889262"/>
            <a:ext cx="288032" cy="288032"/>
          </a:xfrm>
          <a:prstGeom prst="ellips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5616624" y="2276872"/>
            <a:ext cx="3419872" cy="28803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Intenzioni future: studio e lavoro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73533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Appartenenza a categorie protette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19</a:t>
            </a:fld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5496" y="764704"/>
            <a:ext cx="288032" cy="288032"/>
          </a:xfrm>
          <a:prstGeom prst="ellipse">
            <a:avLst/>
          </a:prstGeom>
          <a:solidFill>
            <a:srgbClr val="FF9B9B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5400600" y="908720"/>
            <a:ext cx="3635896" cy="13681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1400" dirty="0">
                <a:solidFill>
                  <a:schemeClr val="tx2"/>
                </a:solidFill>
              </a:rPr>
              <a:t>Inserito un modulo relativo all’appartenenza alle categorie protette al fine di facilitare l’inserimento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nel mercato del lavoro di queste categorie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rgbClr val="006600"/>
                </a:solidFill>
              </a:rPr>
              <a:t>Grazie ai </a:t>
            </a:r>
            <a:r>
              <a:rPr lang="it-IT" dirty="0" err="1">
                <a:solidFill>
                  <a:srgbClr val="006600"/>
                </a:solidFill>
              </a:rPr>
              <a:t>curricula</a:t>
            </a:r>
            <a:r>
              <a:rPr lang="it-IT" dirty="0">
                <a:solidFill>
                  <a:srgbClr val="006600"/>
                </a:solidFill>
              </a:rPr>
              <a:t> dei propri studenti, gli Istituti che sono interessati, possono svolgere autonomamente le attività di </a:t>
            </a:r>
            <a:r>
              <a:rPr lang="it-IT" dirty="0" err="1">
                <a:solidFill>
                  <a:srgbClr val="006600"/>
                </a:solidFill>
              </a:rPr>
              <a:t>intermediazione*</a:t>
            </a:r>
            <a:r>
              <a:rPr lang="it-IT" dirty="0">
                <a:solidFill>
                  <a:srgbClr val="006600"/>
                </a:solidFill>
              </a:rPr>
              <a:t>.</a:t>
            </a: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6600"/>
              </a:solidFill>
            </a:endParaRPr>
          </a:p>
          <a:p>
            <a:pPr marL="0">
              <a:spcBef>
                <a:spcPts val="1800"/>
              </a:spcBef>
              <a:buNone/>
            </a:pPr>
            <a:r>
              <a:rPr lang="it-IT" sz="1400" dirty="0">
                <a:solidFill>
                  <a:srgbClr val="006600"/>
                </a:solidFill>
              </a:rPr>
              <a:t>* Nell’area riservata è disponibile la documentazione specifica</a:t>
            </a:r>
          </a:p>
          <a:p>
            <a:pPr lvl="1"/>
            <a:endParaRPr lang="it-IT" b="1" i="1" dirty="0">
              <a:solidFill>
                <a:srgbClr val="006600"/>
              </a:solidFill>
            </a:endParaRP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Piattaforma per l’Intermediazione</a:t>
            </a:r>
          </a:p>
        </p:txBody>
      </p:sp>
      <p:sp>
        <p:nvSpPr>
          <p:cNvPr id="8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107504" y="1628800"/>
            <a:ext cx="8712968" cy="4464496"/>
          </a:xfrm>
          <a:prstGeom prst="roundRect">
            <a:avLst>
              <a:gd name="adj" fmla="val 710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r>
              <a:rPr lang="it-IT" dirty="0">
                <a:solidFill>
                  <a:srgbClr val="006600"/>
                </a:solidFill>
              </a:rPr>
              <a:t>Nel 2011 è stata approvata una legge che offre agli </a:t>
            </a:r>
            <a:r>
              <a:rPr lang="it-IT" i="1" dirty="0">
                <a:solidFill>
                  <a:srgbClr val="006600"/>
                </a:solidFill>
              </a:rPr>
              <a:t>Istituti secondari superiori </a:t>
            </a:r>
            <a:br>
              <a:rPr lang="it-IT" i="1" dirty="0">
                <a:solidFill>
                  <a:srgbClr val="006600"/>
                </a:solidFill>
              </a:rPr>
            </a:br>
            <a:r>
              <a:rPr lang="it-IT" i="1" dirty="0">
                <a:solidFill>
                  <a:srgbClr val="006600"/>
                </a:solidFill>
              </a:rPr>
              <a:t>e alle Università</a:t>
            </a:r>
            <a:r>
              <a:rPr lang="it-IT" dirty="0">
                <a:solidFill>
                  <a:srgbClr val="006600"/>
                </a:solidFill>
              </a:rPr>
              <a:t> la possibilità di operare come </a:t>
            </a:r>
            <a:r>
              <a:rPr lang="it-IT" i="1" dirty="0">
                <a:solidFill>
                  <a:srgbClr val="006600"/>
                </a:solidFill>
              </a:rPr>
              <a:t>agenzie di intermediazione </a:t>
            </a:r>
            <a:br>
              <a:rPr lang="it-IT" i="1" dirty="0">
                <a:solidFill>
                  <a:srgbClr val="006600"/>
                </a:solidFill>
              </a:rPr>
            </a:br>
            <a:r>
              <a:rPr lang="it-IT" dirty="0">
                <a:solidFill>
                  <a:srgbClr val="006600"/>
                </a:solidFill>
              </a:rPr>
              <a:t>senza dover soddisfare i requisiti previsti dalla legge “Biagi”, ma semplicemente inviando al Ministero del Lavoro una </a:t>
            </a:r>
            <a:r>
              <a:rPr lang="it-IT" i="1" dirty="0">
                <a:solidFill>
                  <a:srgbClr val="006600"/>
                </a:solidFill>
              </a:rPr>
              <a:t>comunicazione di inizio attività. </a:t>
            </a:r>
          </a:p>
          <a:p>
            <a:pPr marL="742950" lvl="1" indent="-285750">
              <a:spcBef>
                <a:spcPts val="1200"/>
              </a:spcBef>
              <a:buBlip>
                <a:blip r:embed="rId2"/>
              </a:buBlip>
            </a:pPr>
            <a:r>
              <a:rPr lang="it-IT" sz="1600" dirty="0">
                <a:solidFill>
                  <a:srgbClr val="006600"/>
                </a:solidFill>
                <a:cs typeface="Calibri" pitchFamily="34" charset="0"/>
              </a:rPr>
              <a:t>Gli istituti che intendono svolgere attività di intermediazione devono soddisfare </a:t>
            </a:r>
            <a:br>
              <a:rPr lang="it-IT" sz="1600" dirty="0">
                <a:solidFill>
                  <a:srgbClr val="006600"/>
                </a:solidFill>
                <a:cs typeface="Calibri" pitchFamily="34" charset="0"/>
              </a:rPr>
            </a:br>
            <a:r>
              <a:rPr lang="it-IT" sz="1600" i="1" dirty="0">
                <a:solidFill>
                  <a:srgbClr val="006600"/>
                </a:solidFill>
                <a:cs typeface="Calibri" pitchFamily="34" charset="0"/>
              </a:rPr>
              <a:t>4 condizioni</a:t>
            </a:r>
            <a:r>
              <a:rPr lang="it-IT" sz="1600" dirty="0">
                <a:solidFill>
                  <a:srgbClr val="006600"/>
                </a:solidFill>
                <a:cs typeface="Calibri" pitchFamily="34" charset="0"/>
              </a:rPr>
              <a:t>:</a:t>
            </a:r>
          </a:p>
          <a:p>
            <a:pPr marL="1143000" lvl="2" indent="-228600">
              <a:spcBef>
                <a:spcPct val="20000"/>
              </a:spcBef>
              <a:buBlip>
                <a:blip r:embed="rId3"/>
              </a:buBlip>
            </a:pP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inviare comunicazione di inizio attività per l’iscrizione all’Albo informatico </a:t>
            </a:r>
            <a:br>
              <a:rPr lang="it-IT" sz="1400" dirty="0">
                <a:solidFill>
                  <a:srgbClr val="006600"/>
                </a:solidFill>
                <a:cs typeface="Calibri" pitchFamily="34" charset="0"/>
              </a:rPr>
            </a:b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del Ministero del Lavoro;</a:t>
            </a:r>
          </a:p>
          <a:p>
            <a:pPr marL="1143000" lvl="2" indent="-228600">
              <a:spcBef>
                <a:spcPct val="20000"/>
              </a:spcBef>
              <a:buBlip>
                <a:blip r:embed="rId3"/>
              </a:buBlip>
            </a:pP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pubblicare e rendere accessibili gratuitamente sul sito istituzionale i </a:t>
            </a:r>
            <a:r>
              <a:rPr lang="it-IT" sz="1400" dirty="0" err="1">
                <a:solidFill>
                  <a:srgbClr val="006600"/>
                </a:solidFill>
                <a:cs typeface="Calibri" pitchFamily="34" charset="0"/>
              </a:rPr>
              <a:t>curricula</a:t>
            </a: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 </a:t>
            </a:r>
            <a:br>
              <a:rPr lang="it-IT" sz="1400" dirty="0">
                <a:solidFill>
                  <a:srgbClr val="006600"/>
                </a:solidFill>
                <a:cs typeface="Calibri" pitchFamily="34" charset="0"/>
              </a:rPr>
            </a:b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dei propri studenti dell’ultimo anno di corso e dei diplomati fino ad almeno dodici mesi dopo il conseguimento del titolo di studio; </a:t>
            </a:r>
          </a:p>
          <a:p>
            <a:pPr marL="1143000" lvl="2" indent="-228600">
              <a:spcBef>
                <a:spcPct val="20000"/>
              </a:spcBef>
              <a:buBlip>
                <a:blip r:embed="rId3"/>
              </a:buBlip>
            </a:pP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stabilire l’interconnessione alla Borsa Continua nazionale del Lavoro tramite </a:t>
            </a:r>
            <a:br>
              <a:rPr lang="it-IT" sz="1400" dirty="0">
                <a:solidFill>
                  <a:srgbClr val="006600"/>
                </a:solidFill>
                <a:cs typeface="Calibri" pitchFamily="34" charset="0"/>
              </a:rPr>
            </a:b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il portale </a:t>
            </a:r>
            <a:r>
              <a:rPr lang="it-IT" sz="1400" dirty="0" err="1">
                <a:solidFill>
                  <a:srgbClr val="006600"/>
                </a:solidFill>
                <a:cs typeface="Calibri" pitchFamily="34" charset="0"/>
              </a:rPr>
              <a:t>cliclavoro</a:t>
            </a: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 ed inviare periodicamente tutte le informazioni richieste </a:t>
            </a:r>
            <a:br>
              <a:rPr lang="it-IT" sz="1400" dirty="0">
                <a:solidFill>
                  <a:srgbClr val="006600"/>
                </a:solidFill>
                <a:cs typeface="Calibri" pitchFamily="34" charset="0"/>
              </a:rPr>
            </a:b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per il monitoraggio, secondo le modalità stabilite da apposito DM;</a:t>
            </a:r>
          </a:p>
          <a:p>
            <a:pPr marL="1143000" lvl="2" indent="-228600">
              <a:spcBef>
                <a:spcPct val="20000"/>
              </a:spcBef>
              <a:buBlip>
                <a:blip r:embed="rId3"/>
              </a:buBlip>
            </a:pP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svolgere l’attività di intermediazione senza  nuovi o maggiori oneri finanziari </a:t>
            </a:r>
            <a:br>
              <a:rPr lang="it-IT" sz="1400" dirty="0">
                <a:solidFill>
                  <a:srgbClr val="006600"/>
                </a:solidFill>
                <a:cs typeface="Calibri" pitchFamily="34" charset="0"/>
              </a:rPr>
            </a:br>
            <a:r>
              <a:rPr lang="it-IT" sz="1400" dirty="0">
                <a:solidFill>
                  <a:srgbClr val="006600"/>
                </a:solidFill>
                <a:cs typeface="Calibri" pitchFamily="34" charset="0"/>
              </a:rPr>
              <a:t>per l’istituto.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Appartenenza a categorie protette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20</a:t>
            </a:fld>
            <a:endParaRPr lang="it-IT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96" y="1052736"/>
            <a:ext cx="73152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79" y="908720"/>
            <a:ext cx="903922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Scarica il </a:t>
            </a:r>
            <a:r>
              <a:rPr lang="it-IT" sz="2800" dirty="0" err="1"/>
              <a:t>CV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21</a:t>
            </a:fld>
            <a:endParaRPr lang="it-IT"/>
          </a:p>
        </p:txBody>
      </p:sp>
      <p:grpSp>
        <p:nvGrpSpPr>
          <p:cNvPr id="21" name="Gruppo 20"/>
          <p:cNvGrpSpPr/>
          <p:nvPr/>
        </p:nvGrpSpPr>
        <p:grpSpPr>
          <a:xfrm>
            <a:off x="521334" y="4325370"/>
            <a:ext cx="504056" cy="504056"/>
            <a:chOff x="2968774" y="3904481"/>
            <a:chExt cx="504056" cy="504056"/>
          </a:xfrm>
        </p:grpSpPr>
        <p:pic>
          <p:nvPicPr>
            <p:cNvPr id="22" name="Picture 5" descr="http://4.bp.blogspot.com/-fdPRP7ZjJSg/U5C05lNJGwI/AAAAAAAAQL0/vxkSgiByQPE/s1600/cursor_han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3933056"/>
              <a:ext cx="325084" cy="432000"/>
            </a:xfrm>
            <a:prstGeom prst="rect">
              <a:avLst/>
            </a:prstGeom>
            <a:noFill/>
          </p:spPr>
        </p:pic>
        <p:sp>
          <p:nvSpPr>
            <p:cNvPr id="23" name="Ovale 22"/>
            <p:cNvSpPr/>
            <p:nvPr/>
          </p:nvSpPr>
          <p:spPr>
            <a:xfrm>
              <a:off x="2968774" y="3904481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0" name="Connettore 1 19"/>
          <p:cNvCxnSpPr/>
          <p:nvPr/>
        </p:nvCxnSpPr>
        <p:spPr>
          <a:xfrm>
            <a:off x="323528" y="4293096"/>
            <a:ext cx="100811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420888"/>
            <a:ext cx="4295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13" t="16703" r="5137"/>
          <a:stretch>
            <a:fillRect/>
          </a:stretch>
        </p:blipFill>
        <p:spPr bwMode="auto">
          <a:xfrm>
            <a:off x="0" y="836712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Offerte di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>
                    <a:tint val="75000"/>
                  </a:srgbClr>
                </a:solidFill>
              </a:rPr>
              <a:t>Autore, data</a:t>
            </a:r>
          </a:p>
          <a:p>
            <a:pPr>
              <a:defRPr/>
            </a:pPr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323528" y="4077072"/>
            <a:ext cx="504056" cy="504056"/>
            <a:chOff x="2968774" y="3904481"/>
            <a:chExt cx="504056" cy="504056"/>
          </a:xfrm>
        </p:grpSpPr>
        <p:pic>
          <p:nvPicPr>
            <p:cNvPr id="8" name="Picture 5" descr="http://4.bp.blogspot.com/-fdPRP7ZjJSg/U5C05lNJGwI/AAAAAAAAQL0/vxkSgiByQPE/s1600/cursor_han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3933056"/>
              <a:ext cx="325084" cy="432000"/>
            </a:xfrm>
            <a:prstGeom prst="rect">
              <a:avLst/>
            </a:prstGeom>
            <a:noFill/>
          </p:spPr>
        </p:pic>
        <p:sp>
          <p:nvSpPr>
            <p:cNvPr id="9" name="Ovale 8"/>
            <p:cNvSpPr/>
            <p:nvPr/>
          </p:nvSpPr>
          <p:spPr>
            <a:xfrm>
              <a:off x="2968774" y="3904481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Rettangolo arrotondato 13"/>
          <p:cNvSpPr/>
          <p:nvPr/>
        </p:nvSpPr>
        <p:spPr>
          <a:xfrm>
            <a:off x="144016" y="5877272"/>
            <a:ext cx="8820472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sz="1400" dirty="0">
              <a:solidFill>
                <a:schemeClr val="tx2"/>
              </a:solidFill>
            </a:endParaRPr>
          </a:p>
          <a:p>
            <a:r>
              <a:rPr lang="it-IT" sz="1400" dirty="0">
                <a:solidFill>
                  <a:schemeClr val="tx2"/>
                </a:solidFill>
              </a:rPr>
              <a:t>L’esercizio della compilazione del Curriculum Vitae prepara al colloquio di selezione che riguarderà </a:t>
            </a:r>
            <a:br>
              <a:rPr lang="it-IT" sz="1400" dirty="0">
                <a:solidFill>
                  <a:schemeClr val="tx2"/>
                </a:solidFill>
              </a:rPr>
            </a:br>
            <a:r>
              <a:rPr lang="it-IT" sz="1400" dirty="0">
                <a:solidFill>
                  <a:schemeClr val="tx2"/>
                </a:solidFill>
              </a:rPr>
              <a:t>un approfondimento delle competenze già messe in evidenza.</a:t>
            </a:r>
          </a:p>
          <a:p>
            <a:endParaRPr lang="it-IT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Gestisci gli </a:t>
            </a:r>
            <a:r>
              <a:rPr lang="it-IT" sz="2800" dirty="0" err="1"/>
              <a:t>alert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23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698" y="829549"/>
            <a:ext cx="8197726" cy="511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20"/>
          <p:cNvGrpSpPr/>
          <p:nvPr/>
        </p:nvGrpSpPr>
        <p:grpSpPr>
          <a:xfrm>
            <a:off x="755576" y="5517232"/>
            <a:ext cx="504056" cy="504056"/>
            <a:chOff x="2968774" y="3904481"/>
            <a:chExt cx="504056" cy="504056"/>
          </a:xfrm>
        </p:grpSpPr>
        <p:pic>
          <p:nvPicPr>
            <p:cNvPr id="22" name="Picture 5" descr="http://4.bp.blogspot.com/-fdPRP7ZjJSg/U5C05lNJGwI/AAAAAAAAQL0/vxkSgiByQPE/s1600/cursor_han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59832" y="3933056"/>
              <a:ext cx="325084" cy="432000"/>
            </a:xfrm>
            <a:prstGeom prst="rect">
              <a:avLst/>
            </a:prstGeom>
            <a:noFill/>
          </p:spPr>
        </p:pic>
        <p:sp>
          <p:nvSpPr>
            <p:cNvPr id="23" name="Ovale 22"/>
            <p:cNvSpPr/>
            <p:nvPr/>
          </p:nvSpPr>
          <p:spPr>
            <a:xfrm>
              <a:off x="2968774" y="3904481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it-IT" dirty="0"/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sz="6000" dirty="0">
                <a:latin typeface="Brush Script MT" pitchFamily="66" charset="0"/>
              </a:rPr>
              <a:t>Grazie </a:t>
            </a:r>
            <a:br>
              <a:rPr lang="it-IT" sz="6000" dirty="0">
                <a:latin typeface="Brush Script MT" pitchFamily="66" charset="0"/>
              </a:rPr>
            </a:br>
            <a:r>
              <a:rPr lang="it-IT" sz="6000" dirty="0">
                <a:latin typeface="Brush Script MT" pitchFamily="66" charset="0"/>
              </a:rPr>
              <a:t>per l’attenzione!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>
                    <a:tint val="75000"/>
                  </a:srgbClr>
                </a:solidFill>
              </a:rPr>
              <a:t>Autore, data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Dove trovare il materiale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>
                    <a:tint val="75000"/>
                  </a:srgbClr>
                </a:solidFill>
              </a:rPr>
              <a:t>Autore, data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284" r="7351" b="531"/>
          <a:stretch>
            <a:fillRect/>
          </a:stretch>
        </p:blipFill>
        <p:spPr bwMode="auto">
          <a:xfrm>
            <a:off x="9525" y="730796"/>
            <a:ext cx="7154763" cy="612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e 7"/>
          <p:cNvSpPr/>
          <p:nvPr/>
        </p:nvSpPr>
        <p:spPr>
          <a:xfrm>
            <a:off x="107504" y="6237312"/>
            <a:ext cx="100811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258" t="4632" b="4509"/>
          <a:stretch>
            <a:fillRect/>
          </a:stretch>
        </p:blipFill>
        <p:spPr bwMode="auto">
          <a:xfrm>
            <a:off x="1584176" y="332656"/>
            <a:ext cx="7524328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arrotondato 11"/>
          <p:cNvSpPr/>
          <p:nvPr/>
        </p:nvSpPr>
        <p:spPr>
          <a:xfrm>
            <a:off x="3779912" y="3429000"/>
            <a:ext cx="3024336" cy="864096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Connettore 2 9"/>
          <p:cNvCxnSpPr>
            <a:stCxn id="8" idx="6"/>
          </p:cNvCxnSpPr>
          <p:nvPr/>
        </p:nvCxnSpPr>
        <p:spPr>
          <a:xfrm flipV="1">
            <a:off x="1115616" y="6309320"/>
            <a:ext cx="1512168" cy="360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/>
              <a:t>Oltre al valore documentale che gli è proprio, </a:t>
            </a:r>
          </a:p>
          <a:p>
            <a:pPr algn="ctr">
              <a:buNone/>
            </a:pPr>
            <a:r>
              <a:rPr lang="it-IT" b="1" dirty="0"/>
              <a:t>Il </a:t>
            </a:r>
            <a:r>
              <a:rPr lang="it-IT" b="1" dirty="0" err="1"/>
              <a:t>CV</a:t>
            </a:r>
            <a:r>
              <a:rPr lang="it-IT" b="1" dirty="0"/>
              <a:t> possiede una valenza orientativa e formativa</a:t>
            </a:r>
          </a:p>
          <a:p>
            <a:pPr algn="ctr">
              <a:buNone/>
            </a:pPr>
            <a:r>
              <a:rPr lang="it-IT" dirty="0"/>
              <a:t>per questo </a:t>
            </a:r>
            <a:r>
              <a:rPr lang="it-IT" dirty="0" err="1"/>
              <a:t>AlmaDiploma</a:t>
            </a:r>
            <a:r>
              <a:rPr lang="it-IT" dirty="0"/>
              <a:t> lo propone all’interno del suo percorso progettuale, consigliandone la compilazione ancora prima del diploma.</a:t>
            </a:r>
          </a:p>
          <a:p>
            <a:pPr algn="ctr">
              <a:buNone/>
            </a:pPr>
            <a:endParaRPr lang="it-IT" sz="800" dirty="0"/>
          </a:p>
          <a:p>
            <a:pPr>
              <a:buNone/>
            </a:pPr>
            <a:r>
              <a:rPr lang="it-IT" dirty="0"/>
              <a:t>	Il valore orientativo e formativo del curriculum vitae nasce da:</a:t>
            </a:r>
          </a:p>
          <a:p>
            <a:pPr>
              <a:buNone/>
            </a:pPr>
            <a:endParaRPr lang="it-IT" sz="800" dirty="0"/>
          </a:p>
          <a:p>
            <a:r>
              <a:rPr lang="it-IT" sz="1800" dirty="0"/>
              <a:t>L’</a:t>
            </a:r>
            <a:r>
              <a:rPr lang="it-IT" sz="1800" b="1" dirty="0"/>
              <a:t>AUTOCONOSCENZA</a:t>
            </a:r>
            <a:r>
              <a:rPr lang="it-IT" sz="1800" dirty="0"/>
              <a:t> </a:t>
            </a:r>
            <a:r>
              <a:rPr lang="it-IT" sz="1600" dirty="0"/>
              <a:t>che deriva dal confrontarsi con le proprie risorse, è la via </a:t>
            </a:r>
            <a:br>
              <a:rPr lang="it-IT" sz="1600" dirty="0"/>
            </a:br>
            <a:r>
              <a:rPr lang="it-IT" sz="1600" dirty="0"/>
              <a:t>per prendere </a:t>
            </a:r>
            <a:r>
              <a:rPr lang="it-IT" sz="1600" b="1" dirty="0"/>
              <a:t>coscienza di nuclei di saperi e interessi </a:t>
            </a:r>
            <a:r>
              <a:rPr lang="it-IT" sz="1600" dirty="0"/>
              <a:t>che consentono una proiezione </a:t>
            </a:r>
            <a:br>
              <a:rPr lang="it-IT" sz="1600" dirty="0"/>
            </a:br>
            <a:r>
              <a:rPr lang="it-IT" sz="1600" dirty="0"/>
              <a:t>verso direzioni professionali e di vita.</a:t>
            </a:r>
          </a:p>
          <a:p>
            <a:endParaRPr lang="it-IT" sz="1600" dirty="0"/>
          </a:p>
          <a:p>
            <a:r>
              <a:rPr lang="it-IT" sz="1600" dirty="0"/>
              <a:t>L’assunzione di </a:t>
            </a:r>
            <a:r>
              <a:rPr lang="it-IT" sz="1800" b="1" dirty="0"/>
              <a:t>RESPONSABILITA</a:t>
            </a:r>
            <a:r>
              <a:rPr lang="it-IT" sz="1800" dirty="0"/>
              <a:t>’ </a:t>
            </a:r>
            <a:r>
              <a:rPr lang="it-IT" sz="1600" dirty="0"/>
              <a:t>verso il proprio futuro, comprendere (soprattutto </a:t>
            </a:r>
            <a:br>
              <a:rPr lang="it-IT" sz="1600" dirty="0"/>
            </a:br>
            <a:r>
              <a:rPr lang="it-IT" sz="1600" dirty="0"/>
              <a:t>per lo studente) che </a:t>
            </a:r>
            <a:r>
              <a:rPr lang="it-IT" sz="1600" b="1" dirty="0"/>
              <a:t>ciò che può avere un valore dipende da lui</a:t>
            </a:r>
            <a:r>
              <a:rPr lang="it-IT" sz="1600" dirty="0"/>
              <a:t>, non tanto dal giudizio </a:t>
            </a:r>
            <a:br>
              <a:rPr lang="it-IT" sz="1600" dirty="0"/>
            </a:br>
            <a:r>
              <a:rPr lang="it-IT" sz="1600" dirty="0"/>
              <a:t>che la scuola può dare ma da quello che effettivamente entra a far parte del patrimonio personale.</a:t>
            </a:r>
          </a:p>
          <a:p>
            <a:pPr>
              <a:buNone/>
            </a:pPr>
            <a:endParaRPr lang="it-IT" sz="1600" dirty="0"/>
          </a:p>
          <a:p>
            <a:r>
              <a:rPr lang="it-IT" sz="1600" dirty="0"/>
              <a:t>La valorizzazione di </a:t>
            </a:r>
            <a:r>
              <a:rPr lang="it-IT" sz="1800" b="1" dirty="0"/>
              <a:t>TUTTE LE COMPETENZE</a:t>
            </a:r>
            <a:r>
              <a:rPr lang="it-IT" sz="1800" dirty="0"/>
              <a:t>, </a:t>
            </a:r>
            <a:r>
              <a:rPr lang="it-IT" sz="1600" dirty="0"/>
              <a:t>con pari dignità, acquisite non solo </a:t>
            </a:r>
            <a:br>
              <a:rPr lang="it-IT" sz="1600" dirty="0"/>
            </a:br>
            <a:r>
              <a:rPr lang="it-IT" sz="1600" dirty="0"/>
              <a:t>in contesti intenzionalmente formativi ed educativi. Vengono così a diventare </a:t>
            </a:r>
            <a:r>
              <a:rPr lang="it-IT" sz="1600" b="1" dirty="0"/>
              <a:t>spendibili </a:t>
            </a:r>
            <a:br>
              <a:rPr lang="it-IT" sz="1600" b="1" dirty="0"/>
            </a:br>
            <a:r>
              <a:rPr lang="it-IT" sz="1600" b="1" dirty="0"/>
              <a:t>sul mercato del lavoro attività diverse</a:t>
            </a:r>
            <a:r>
              <a:rPr lang="it-IT" sz="1600" dirty="0"/>
              <a:t>: il volontariato, i viaggi, i corsi di lingue, </a:t>
            </a:r>
            <a:br>
              <a:rPr lang="it-IT" sz="1600" dirty="0"/>
            </a:br>
            <a:r>
              <a:rPr lang="it-IT" sz="1600" dirty="0"/>
              <a:t>la conoscenza e la pratica di strumenti musicali, l’autoformazione, gli </a:t>
            </a:r>
            <a:r>
              <a:rPr lang="it-IT" sz="1600" dirty="0" err="1"/>
              <a:t>hobbies</a:t>
            </a:r>
            <a:r>
              <a:rPr lang="it-IT" sz="1600" dirty="0"/>
              <a:t>, ecc.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Il valore orientativo e formativo del CV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it-IT" dirty="0"/>
              <a:t>Gli studenti possono inserire le loro conoscenze, le loro esperienze formative e lavorative all’interno di un </a:t>
            </a:r>
            <a:r>
              <a:rPr lang="it-IT" dirty="0" err="1"/>
              <a:t>form</a:t>
            </a:r>
            <a:r>
              <a:rPr lang="it-IT" dirty="0"/>
              <a:t> on-line; queste vanno </a:t>
            </a:r>
            <a:br>
              <a:rPr lang="it-IT" dirty="0"/>
            </a:br>
            <a:r>
              <a:rPr lang="it-IT" dirty="0"/>
              <a:t>a formare un </a:t>
            </a:r>
            <a:r>
              <a:rPr lang="it-IT" dirty="0" err="1"/>
              <a:t>CV</a:t>
            </a:r>
            <a:r>
              <a:rPr lang="it-IT" dirty="0"/>
              <a:t> in formato </a:t>
            </a:r>
            <a:r>
              <a:rPr lang="it-IT" i="1" dirty="0" err="1"/>
              <a:t>Europass</a:t>
            </a:r>
            <a:r>
              <a:rPr lang="it-IT" dirty="0"/>
              <a:t>.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it-IT" dirty="0"/>
          </a:p>
          <a:p>
            <a:pPr algn="ctr" eaLnBrk="1" hangingPunct="1">
              <a:spcBef>
                <a:spcPts val="1200"/>
              </a:spcBef>
              <a:buFontTx/>
              <a:buNone/>
              <a:defRPr/>
            </a:pPr>
            <a:r>
              <a:rPr lang="it-IT" u="sng" dirty="0"/>
              <a:t>Struttura tipo del </a:t>
            </a:r>
            <a:r>
              <a:rPr lang="it-IT" u="sng" dirty="0" err="1"/>
              <a:t>CV</a:t>
            </a:r>
            <a:r>
              <a:rPr lang="it-IT" i="1" u="sng" dirty="0" err="1"/>
              <a:t>*</a:t>
            </a:r>
            <a:endParaRPr lang="it-IT" u="sng" dirty="0"/>
          </a:p>
          <a:p>
            <a:pPr eaLnBrk="1" hangingPunct="1">
              <a:defRPr/>
            </a:pPr>
            <a:r>
              <a:rPr lang="it-IT" dirty="0"/>
              <a:t>titoli di studio, </a:t>
            </a:r>
          </a:p>
          <a:p>
            <a:pPr eaLnBrk="1" hangingPunct="1">
              <a:defRPr/>
            </a:pPr>
            <a:r>
              <a:rPr lang="it-IT" dirty="0"/>
              <a:t>studi all’estero, </a:t>
            </a:r>
          </a:p>
          <a:p>
            <a:pPr eaLnBrk="1" hangingPunct="1">
              <a:defRPr/>
            </a:pPr>
            <a:r>
              <a:rPr lang="it-IT" dirty="0"/>
              <a:t>esperienze di lavoro, </a:t>
            </a:r>
          </a:p>
          <a:p>
            <a:pPr eaLnBrk="1" hangingPunct="1">
              <a:defRPr/>
            </a:pPr>
            <a:r>
              <a:rPr lang="it-IT" dirty="0"/>
              <a:t>conoscenze linguistiche, </a:t>
            </a:r>
          </a:p>
          <a:p>
            <a:pPr eaLnBrk="1" hangingPunct="1">
              <a:defRPr/>
            </a:pPr>
            <a:r>
              <a:rPr lang="it-IT" dirty="0"/>
              <a:t>competenze informatiche, </a:t>
            </a:r>
          </a:p>
          <a:p>
            <a:pPr eaLnBrk="1" hangingPunct="1">
              <a:defRPr/>
            </a:pPr>
            <a:r>
              <a:rPr lang="it-IT" dirty="0"/>
              <a:t>capacità e competenze personali, </a:t>
            </a:r>
          </a:p>
          <a:p>
            <a:pPr eaLnBrk="1" hangingPunct="1">
              <a:defRPr/>
            </a:pPr>
            <a:r>
              <a:rPr lang="it-IT" dirty="0"/>
              <a:t>professione desiderata e disponibilità, </a:t>
            </a:r>
          </a:p>
          <a:p>
            <a:pPr eaLnBrk="1" hangingPunct="1">
              <a:defRPr/>
            </a:pPr>
            <a:r>
              <a:rPr lang="it-IT" dirty="0"/>
              <a:t>intenzioni future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it-IT" sz="800" dirty="0"/>
          </a:p>
          <a:p>
            <a:pPr marL="0" indent="0" eaLnBrk="1" hangingPunct="1">
              <a:spcBef>
                <a:spcPts val="1200"/>
              </a:spcBef>
              <a:buFontTx/>
              <a:buNone/>
              <a:defRPr/>
            </a:pPr>
            <a:r>
              <a:rPr lang="it-IT" dirty="0"/>
              <a:t>* </a:t>
            </a:r>
            <a:r>
              <a:rPr lang="it-IT" sz="1400" dirty="0"/>
              <a:t>Le informazioni anagrafiche, il titolo di studio secondario superiore e l’esito dell’Esame di Stato sono informazioni certificate dalle scuole.</a:t>
            </a:r>
          </a:p>
          <a:p>
            <a:pPr eaLnBrk="1" hangingPunct="1">
              <a:buFontTx/>
              <a:buNone/>
              <a:defRPr/>
            </a:pPr>
            <a:endParaRPr lang="it-IT" dirty="0"/>
          </a:p>
        </p:txBody>
      </p:sp>
      <p:sp>
        <p:nvSpPr>
          <p:cNvPr id="27651" name="Titolo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t-IT" sz="2800" dirty="0"/>
              <a:t>Il Curriculum </a:t>
            </a:r>
            <a:r>
              <a:rPr lang="it-IT" sz="2800" dirty="0" err="1"/>
              <a:t>Vitae…</a:t>
            </a:r>
            <a:r>
              <a:rPr lang="it-IT" sz="2800" dirty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F378072D-94C3-450E-A20F-FCFC6D576767}" type="slidenum">
              <a:rPr lang="it-IT" i="1">
                <a:solidFill>
                  <a:srgbClr val="000000">
                    <a:tint val="75000"/>
                  </a:srgbClr>
                </a:solidFill>
              </a:rPr>
              <a:pPr algn="l">
                <a:defRPr/>
              </a:pPr>
              <a:t>5</a:t>
            </a:fld>
            <a:endParaRPr lang="it-IT" i="1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Area studenti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6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72" r="6067"/>
          <a:stretch>
            <a:fillRect/>
          </a:stretch>
        </p:blipFill>
        <p:spPr bwMode="auto">
          <a:xfrm>
            <a:off x="0" y="692696"/>
            <a:ext cx="9144000" cy="422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979712" y="2780929"/>
            <a:ext cx="7056828" cy="402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o 7"/>
          <p:cNvGrpSpPr/>
          <p:nvPr/>
        </p:nvGrpSpPr>
        <p:grpSpPr>
          <a:xfrm>
            <a:off x="539552" y="1916832"/>
            <a:ext cx="504056" cy="504056"/>
            <a:chOff x="2968774" y="3904481"/>
            <a:chExt cx="504056" cy="504056"/>
          </a:xfrm>
        </p:grpSpPr>
        <p:pic>
          <p:nvPicPr>
            <p:cNvPr id="9" name="Picture 5" descr="http://4.bp.blogspot.com/-fdPRP7ZjJSg/U5C05lNJGwI/AAAAAAAAQL0/vxkSgiByQPE/s1600/cursor_han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3933056"/>
              <a:ext cx="325084" cy="432000"/>
            </a:xfrm>
            <a:prstGeom prst="rect">
              <a:avLst/>
            </a:prstGeom>
            <a:noFill/>
          </p:spPr>
        </p:pic>
        <p:sp>
          <p:nvSpPr>
            <p:cNvPr id="10" name="Ovale 9"/>
            <p:cNvSpPr/>
            <p:nvPr/>
          </p:nvSpPr>
          <p:spPr>
            <a:xfrm>
              <a:off x="2968774" y="3904481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Login a </a:t>
            </a:r>
            <a:r>
              <a:rPr lang="it-IT" sz="2800" dirty="0" err="1"/>
              <a:t>My</a:t>
            </a:r>
            <a:r>
              <a:rPr lang="it-IT" sz="2800" dirty="0"/>
              <a:t> AlmaDiploma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7</a:t>
            </a:fld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0751" t="12083" r="24933"/>
          <a:stretch>
            <a:fillRect/>
          </a:stretch>
        </p:blipFill>
        <p:spPr bwMode="auto">
          <a:xfrm>
            <a:off x="395536" y="620687"/>
            <a:ext cx="4176464" cy="720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8190" y="764704"/>
            <a:ext cx="3524250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o 15"/>
          <p:cNvGrpSpPr/>
          <p:nvPr/>
        </p:nvGrpSpPr>
        <p:grpSpPr>
          <a:xfrm>
            <a:off x="6516216" y="6237312"/>
            <a:ext cx="504056" cy="504056"/>
            <a:chOff x="2968774" y="3904481"/>
            <a:chExt cx="504056" cy="504056"/>
          </a:xfrm>
        </p:grpSpPr>
        <p:pic>
          <p:nvPicPr>
            <p:cNvPr id="17" name="Picture 5" descr="http://4.bp.blogspot.com/-fdPRP7ZjJSg/U5C05lNJGwI/AAAAAAAAQL0/vxkSgiByQPE/s1600/cursor_han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59832" y="3933056"/>
              <a:ext cx="325084" cy="432000"/>
            </a:xfrm>
            <a:prstGeom prst="rect">
              <a:avLst/>
            </a:prstGeom>
            <a:noFill/>
          </p:spPr>
        </p:pic>
        <p:sp>
          <p:nvSpPr>
            <p:cNvPr id="18" name="Ovale 17"/>
            <p:cNvSpPr/>
            <p:nvPr/>
          </p:nvSpPr>
          <p:spPr>
            <a:xfrm>
              <a:off x="2968774" y="3904481"/>
              <a:ext cx="504056" cy="50405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Accesso al CV - video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8</a:t>
            </a:fld>
            <a:endParaRPr lang="it-IT"/>
          </a:p>
        </p:txBody>
      </p:sp>
      <p:pic>
        <p:nvPicPr>
          <p:cNvPr id="1026" name="Picture 2" descr="C:\Users\bonafe\AppData\Local\Microsoft\Windows\Temporary Internet Files\Content.IE5\M3LI25DF\Super8[1]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57362"/>
            <a:ext cx="3810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Aggiorna il tuo Cv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6DB9F0-101E-40DE-9D6B-CABD62B70013}" type="slidenum">
              <a:rPr lang="it-IT"/>
              <a:pPr>
                <a:defRPr/>
              </a:pPr>
              <a:t>9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2751"/>
          <a:stretch>
            <a:fillRect/>
          </a:stretch>
        </p:blipFill>
        <p:spPr bwMode="auto">
          <a:xfrm>
            <a:off x="144016" y="836712"/>
            <a:ext cx="8892480" cy="40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madiploma">
  <a:themeElements>
    <a:clrScheme name="Personalizzato 1">
      <a:dk1>
        <a:srgbClr val="000000"/>
      </a:dk1>
      <a:lt1>
        <a:srgbClr val="FFFFFF"/>
      </a:lt1>
      <a:dk2>
        <a:srgbClr val="066336"/>
      </a:dk2>
      <a:lt2>
        <a:srgbClr val="FFB70B"/>
      </a:lt2>
      <a:accent1>
        <a:srgbClr val="099B55"/>
      </a:accent1>
      <a:accent2>
        <a:srgbClr val="FFF799"/>
      </a:accent2>
      <a:accent3>
        <a:srgbClr val="1E8445"/>
      </a:accent3>
      <a:accent4>
        <a:srgbClr val="FFEB00"/>
      </a:accent4>
      <a:accent5>
        <a:srgbClr val="B5039C"/>
      </a:accent5>
      <a:accent6>
        <a:srgbClr val="92D050"/>
      </a:accent6>
      <a:hlink>
        <a:srgbClr val="33CC33"/>
      </a:hlink>
      <a:folHlink>
        <a:srgbClr val="A116E0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almadiploma</Template>
  <TotalTime>9792</TotalTime>
  <Words>810</Words>
  <Application>Microsoft Office PowerPoint</Application>
  <PresentationFormat>Presentazione su schermo (4:3)</PresentationFormat>
  <Paragraphs>168</Paragraphs>
  <Slides>24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almadiploma</vt:lpstr>
      <vt:lpstr>Compilazione  del Curriculum Vitae</vt:lpstr>
      <vt:lpstr>Piattaforma per l’Intermediazione</vt:lpstr>
      <vt:lpstr>Dove trovare il materiale </vt:lpstr>
      <vt:lpstr>Il valore orientativo e formativo del CV</vt:lpstr>
      <vt:lpstr>Il Curriculum Vitae… </vt:lpstr>
      <vt:lpstr>Area studenti</vt:lpstr>
      <vt:lpstr>Login a My AlmaDiploma</vt:lpstr>
      <vt:lpstr>Accesso al CV - video</vt:lpstr>
      <vt:lpstr>Aggiorna il tuo Cv</vt:lpstr>
      <vt:lpstr>Titoli di studio</vt:lpstr>
      <vt:lpstr>Studi all’estero</vt:lpstr>
      <vt:lpstr>Esperienze di lavoro, stage e tirocini </vt:lpstr>
      <vt:lpstr>Conoscenze linguistiche </vt:lpstr>
      <vt:lpstr>Conoscenze linguistiche</vt:lpstr>
      <vt:lpstr>Competenze informatiche</vt:lpstr>
      <vt:lpstr>Capacità e competenze personali</vt:lpstr>
      <vt:lpstr>Professione desiderata e disponibilità</vt:lpstr>
      <vt:lpstr>Intenzioni future</vt:lpstr>
      <vt:lpstr>Appartenenza a categorie protette</vt:lpstr>
      <vt:lpstr>Appartenenza a categorie protette</vt:lpstr>
      <vt:lpstr>Scarica il CV</vt:lpstr>
      <vt:lpstr>Offerte di lavoro</vt:lpstr>
      <vt:lpstr>Gestisci gli alert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pagliacci</dc:creator>
  <cp:lastModifiedBy>bonafe</cp:lastModifiedBy>
  <cp:revision>1883</cp:revision>
  <dcterms:created xsi:type="dcterms:W3CDTF">2012-08-08T09:45:54Z</dcterms:created>
  <dcterms:modified xsi:type="dcterms:W3CDTF">2015-03-02T11:15:07Z</dcterms:modified>
</cp:coreProperties>
</file>